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70" r:id="rId9"/>
    <p:sldId id="260" r:id="rId10"/>
    <p:sldId id="261" r:id="rId11"/>
    <p:sldId id="262" r:id="rId12"/>
    <p:sldId id="263" r:id="rId13"/>
    <p:sldId id="26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8"/>
    <p:restoredTop sz="94677"/>
  </p:normalViewPr>
  <p:slideViewPr>
    <p:cSldViewPr snapToGrid="0" snapToObjects="1">
      <p:cViewPr>
        <p:scale>
          <a:sx n="71" d="100"/>
          <a:sy n="71" d="100"/>
        </p:scale>
        <p:origin x="1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56C90-2FB2-48AA-96D5-BDF57EA953A0}" type="doc">
      <dgm:prSet loTypeId="urn:microsoft.com/office/officeart/2005/8/layout/default" loCatId="Inbox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7FEBD6-F2FA-448E-85D5-F4F90A2840D7}">
      <dgm:prSet/>
      <dgm:spPr/>
      <dgm:t>
        <a:bodyPr/>
        <a:lstStyle/>
        <a:p>
          <a:r>
            <a:rPr lang="en-US" dirty="0"/>
            <a:t>The most common countries of birth for cases in 2015 were India, Pakistan and the </a:t>
          </a:r>
          <a:r>
            <a:rPr lang="en-US" dirty="0" smtClean="0"/>
            <a:t>UK</a:t>
          </a:r>
          <a:endParaRPr lang="en-US" dirty="0"/>
        </a:p>
      </dgm:t>
    </dgm:pt>
    <dgm:pt modelId="{45AD5CC9-6E78-494E-8959-020828C5D4F8}" type="parTrans" cxnId="{B3176106-99B3-42AE-A2FC-0FAE4F6641BF}">
      <dgm:prSet/>
      <dgm:spPr/>
      <dgm:t>
        <a:bodyPr/>
        <a:lstStyle/>
        <a:p>
          <a:endParaRPr lang="en-US"/>
        </a:p>
      </dgm:t>
    </dgm:pt>
    <dgm:pt modelId="{A19A3FB0-0BC4-4C21-8AF3-F3A4BA50DDA1}" type="sibTrans" cxnId="{B3176106-99B3-42AE-A2FC-0FAE4F6641BF}">
      <dgm:prSet/>
      <dgm:spPr/>
      <dgm:t>
        <a:bodyPr/>
        <a:lstStyle/>
        <a:p>
          <a:endParaRPr lang="en-US"/>
        </a:p>
      </dgm:t>
    </dgm:pt>
    <dgm:pt modelId="{F2B8F458-2160-45C4-B9D5-0DDB300FED32}">
      <dgm:prSet/>
      <dgm:spPr/>
      <dgm:t>
        <a:bodyPr/>
        <a:lstStyle/>
        <a:p>
          <a:r>
            <a:rPr lang="en-US"/>
            <a:t>In 2015, 43% of UK born patients were Indian, 19% were Pakistani and 19% were of mixed/other ethnicity. </a:t>
          </a:r>
        </a:p>
      </dgm:t>
    </dgm:pt>
    <dgm:pt modelId="{086B9389-AC0E-4972-A6BE-71115D7786D4}" type="parTrans" cxnId="{4580F865-ADBA-4FE0-AA3B-6278507FF683}">
      <dgm:prSet/>
      <dgm:spPr/>
      <dgm:t>
        <a:bodyPr/>
        <a:lstStyle/>
        <a:p>
          <a:endParaRPr lang="en-US"/>
        </a:p>
      </dgm:t>
    </dgm:pt>
    <dgm:pt modelId="{4BEE951E-D478-44EF-885F-81413D8BEBCD}" type="sibTrans" cxnId="{4580F865-ADBA-4FE0-AA3B-6278507FF683}">
      <dgm:prSet/>
      <dgm:spPr/>
      <dgm:t>
        <a:bodyPr/>
        <a:lstStyle/>
        <a:p>
          <a:endParaRPr lang="en-US"/>
        </a:p>
      </dgm:t>
    </dgm:pt>
    <dgm:pt modelId="{5B768BDA-2D94-4191-9EDF-BDD336AC387C}">
      <dgm:prSet/>
      <dgm:spPr/>
      <dgm:t>
        <a:bodyPr/>
        <a:lstStyle/>
        <a:p>
          <a:r>
            <a:rPr lang="en-US"/>
            <a:t>Of non-UK born patients, 38% were Indian and 26% Pakistani </a:t>
          </a:r>
        </a:p>
      </dgm:t>
    </dgm:pt>
    <dgm:pt modelId="{93E2986B-284F-4091-8470-EBABE3D3E224}" type="parTrans" cxnId="{59EB5CF1-450C-4698-952C-61F20BBB3E22}">
      <dgm:prSet/>
      <dgm:spPr/>
      <dgm:t>
        <a:bodyPr/>
        <a:lstStyle/>
        <a:p>
          <a:endParaRPr lang="en-US"/>
        </a:p>
      </dgm:t>
    </dgm:pt>
    <dgm:pt modelId="{2CFE3FC0-5B62-45FE-AC46-0A5980318A9B}" type="sibTrans" cxnId="{59EB5CF1-450C-4698-952C-61F20BBB3E22}">
      <dgm:prSet/>
      <dgm:spPr/>
      <dgm:t>
        <a:bodyPr/>
        <a:lstStyle/>
        <a:p>
          <a:endParaRPr lang="en-US"/>
        </a:p>
      </dgm:t>
    </dgm:pt>
    <dgm:pt modelId="{EE791F4E-7AFD-7343-8D6A-02C080BA1C90}" type="pres">
      <dgm:prSet presAssocID="{39256C90-2FB2-48AA-96D5-BDF57EA953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B73B6-2EAC-114C-9B08-B505F6005A7F}" type="pres">
      <dgm:prSet presAssocID="{9D7FEBD6-F2FA-448E-85D5-F4F90A2840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3B153-3427-3B48-9078-5CE7ACE393C3}" type="pres">
      <dgm:prSet presAssocID="{A19A3FB0-0BC4-4C21-8AF3-F3A4BA50DDA1}" presName="sibTrans" presStyleCnt="0"/>
      <dgm:spPr/>
    </dgm:pt>
    <dgm:pt modelId="{E3E933A9-44C2-A946-829A-8C6670531266}" type="pres">
      <dgm:prSet presAssocID="{F2B8F458-2160-45C4-B9D5-0DDB300FED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60B9E-0075-564E-9011-505B9E705B0B}" type="pres">
      <dgm:prSet presAssocID="{4BEE951E-D478-44EF-885F-81413D8BEBCD}" presName="sibTrans" presStyleCnt="0"/>
      <dgm:spPr/>
    </dgm:pt>
    <dgm:pt modelId="{62684FFE-E7AF-8544-9112-302CCD458C19}" type="pres">
      <dgm:prSet presAssocID="{5B768BDA-2D94-4191-9EDF-BDD336AC38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6C09E-E38A-0E41-804C-0A65BC4DF7A7}" type="presOf" srcId="{5B768BDA-2D94-4191-9EDF-BDD336AC387C}" destId="{62684FFE-E7AF-8544-9112-302CCD458C19}" srcOrd="0" destOrd="0" presId="urn:microsoft.com/office/officeart/2005/8/layout/default"/>
    <dgm:cxn modelId="{0DEF4AAF-D8B8-C64E-A247-04FC8958AAD7}" type="presOf" srcId="{9D7FEBD6-F2FA-448E-85D5-F4F90A2840D7}" destId="{891B73B6-2EAC-114C-9B08-B505F6005A7F}" srcOrd="0" destOrd="0" presId="urn:microsoft.com/office/officeart/2005/8/layout/default"/>
    <dgm:cxn modelId="{59EB5CF1-450C-4698-952C-61F20BBB3E22}" srcId="{39256C90-2FB2-48AA-96D5-BDF57EA953A0}" destId="{5B768BDA-2D94-4191-9EDF-BDD336AC387C}" srcOrd="2" destOrd="0" parTransId="{93E2986B-284F-4091-8470-EBABE3D3E224}" sibTransId="{2CFE3FC0-5B62-45FE-AC46-0A5980318A9B}"/>
    <dgm:cxn modelId="{08151568-2375-7E40-BD20-1D866400EE4B}" type="presOf" srcId="{39256C90-2FB2-48AA-96D5-BDF57EA953A0}" destId="{EE791F4E-7AFD-7343-8D6A-02C080BA1C90}" srcOrd="0" destOrd="0" presId="urn:microsoft.com/office/officeart/2005/8/layout/default"/>
    <dgm:cxn modelId="{4580F865-ADBA-4FE0-AA3B-6278507FF683}" srcId="{39256C90-2FB2-48AA-96D5-BDF57EA953A0}" destId="{F2B8F458-2160-45C4-B9D5-0DDB300FED32}" srcOrd="1" destOrd="0" parTransId="{086B9389-AC0E-4972-A6BE-71115D7786D4}" sibTransId="{4BEE951E-D478-44EF-885F-81413D8BEBCD}"/>
    <dgm:cxn modelId="{D5DF20EB-F815-764A-BC7D-9DC40FEC0169}" type="presOf" srcId="{F2B8F458-2160-45C4-B9D5-0DDB300FED32}" destId="{E3E933A9-44C2-A946-829A-8C6670531266}" srcOrd="0" destOrd="0" presId="urn:microsoft.com/office/officeart/2005/8/layout/default"/>
    <dgm:cxn modelId="{B3176106-99B3-42AE-A2FC-0FAE4F6641BF}" srcId="{39256C90-2FB2-48AA-96D5-BDF57EA953A0}" destId="{9D7FEBD6-F2FA-448E-85D5-F4F90A2840D7}" srcOrd="0" destOrd="0" parTransId="{45AD5CC9-6E78-494E-8959-020828C5D4F8}" sibTransId="{A19A3FB0-0BC4-4C21-8AF3-F3A4BA50DDA1}"/>
    <dgm:cxn modelId="{9FFBD1A2-7D85-634F-AB7A-D036532B94B4}" type="presParOf" srcId="{EE791F4E-7AFD-7343-8D6A-02C080BA1C90}" destId="{891B73B6-2EAC-114C-9B08-B505F6005A7F}" srcOrd="0" destOrd="0" presId="urn:microsoft.com/office/officeart/2005/8/layout/default"/>
    <dgm:cxn modelId="{187D0D48-6C8D-E749-9879-9DDC6712D3D2}" type="presParOf" srcId="{EE791F4E-7AFD-7343-8D6A-02C080BA1C90}" destId="{77F3B153-3427-3B48-9078-5CE7ACE393C3}" srcOrd="1" destOrd="0" presId="urn:microsoft.com/office/officeart/2005/8/layout/default"/>
    <dgm:cxn modelId="{43C31A10-407D-C148-9BCD-434001C34B9A}" type="presParOf" srcId="{EE791F4E-7AFD-7343-8D6A-02C080BA1C90}" destId="{E3E933A9-44C2-A946-829A-8C6670531266}" srcOrd="2" destOrd="0" presId="urn:microsoft.com/office/officeart/2005/8/layout/default"/>
    <dgm:cxn modelId="{D1768ED5-C1CB-0D47-B3E2-2A313C4250E7}" type="presParOf" srcId="{EE791F4E-7AFD-7343-8D6A-02C080BA1C90}" destId="{7F760B9E-0075-564E-9011-505B9E705B0B}" srcOrd="3" destOrd="0" presId="urn:microsoft.com/office/officeart/2005/8/layout/default"/>
    <dgm:cxn modelId="{8BC38F1E-228B-4042-8232-A377ED21E13E}" type="presParOf" srcId="{EE791F4E-7AFD-7343-8D6A-02C080BA1C90}" destId="{62684FFE-E7AF-8544-9112-302CCD458C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E9A2B-2324-4941-9CD1-45A04C5F76F9}" type="doc">
      <dgm:prSet loTypeId="urn:microsoft.com/office/officeart/2008/layout/LinedList" loCatId="Inbox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A72F287E-C500-4099-BB52-4064188443E3}">
      <dgm:prSet/>
      <dgm:spPr/>
      <dgm:t>
        <a:bodyPr/>
        <a:lstStyle/>
        <a:p>
          <a:r>
            <a:rPr lang="en-US"/>
            <a:t>Tuberculosis (TB) [Internet]. nhs.uk. 2017 [cited 7 November 2017]. Available from: https://www.nhs.uk/conditions/tuberculosis-tb/</a:t>
          </a:r>
        </a:p>
      </dgm:t>
    </dgm:pt>
    <dgm:pt modelId="{50A67E98-C32E-4813-B072-FBCAE494EA73}" type="parTrans" cxnId="{35FBFED3-995B-4EE9-8655-E3F97A882B5D}">
      <dgm:prSet/>
      <dgm:spPr/>
      <dgm:t>
        <a:bodyPr/>
        <a:lstStyle/>
        <a:p>
          <a:endParaRPr lang="en-US"/>
        </a:p>
      </dgm:t>
    </dgm:pt>
    <dgm:pt modelId="{372DF5E1-1195-413E-BB20-0A9A3034FF84}" type="sibTrans" cxnId="{35FBFED3-995B-4EE9-8655-E3F97A882B5D}">
      <dgm:prSet/>
      <dgm:spPr/>
      <dgm:t>
        <a:bodyPr/>
        <a:lstStyle/>
        <a:p>
          <a:endParaRPr lang="en-US"/>
        </a:p>
      </dgm:t>
    </dgm:pt>
    <dgm:pt modelId="{CDA298A4-80C5-452D-9C69-CEEDD888DBD6}">
      <dgm:prSet/>
      <dgm:spPr/>
      <dgm:t>
        <a:bodyPr/>
        <a:lstStyle/>
        <a:p>
          <a:r>
            <a:rPr lang="en-US"/>
            <a:t>Tuberculosis [Internet]. En.wikipedia.org. 2017 [cited 7 November 2017]. Available from: https://en.wikipedia.org/wiki/Tuberculosis</a:t>
          </a:r>
        </a:p>
      </dgm:t>
    </dgm:pt>
    <dgm:pt modelId="{9B955E68-0CB1-4A8F-B526-801BC93FB488}" type="parTrans" cxnId="{28BDC8B2-340B-4E70-91A0-1CA912F0AAA8}">
      <dgm:prSet/>
      <dgm:spPr/>
      <dgm:t>
        <a:bodyPr/>
        <a:lstStyle/>
        <a:p>
          <a:endParaRPr lang="en-US"/>
        </a:p>
      </dgm:t>
    </dgm:pt>
    <dgm:pt modelId="{C263BDF6-62B9-4183-86B0-7126A42B2E15}" type="sibTrans" cxnId="{28BDC8B2-340B-4E70-91A0-1CA912F0AAA8}">
      <dgm:prSet/>
      <dgm:spPr/>
      <dgm:t>
        <a:bodyPr/>
        <a:lstStyle/>
        <a:p>
          <a:endParaRPr lang="en-US"/>
        </a:p>
      </dgm:t>
    </dgm:pt>
    <dgm:pt modelId="{7A072997-5BE7-4E9F-9355-1FB6A5B0F0E2}">
      <dgm:prSet/>
      <dgm:spPr/>
      <dgm:t>
        <a:bodyPr/>
        <a:lstStyle/>
        <a:p>
          <a:r>
            <a:rPr lang="en-US"/>
            <a:t>CDC | TB | Fact Sheets - Latent TB Infection vs. TB Disease [Internet]. Cdc.gov. 2014 [cited 7 November 2017]. Available from: https://www.cdc.gov/tb/publications/factsheets/general/ltbiandactivetb.htm</a:t>
          </a:r>
        </a:p>
      </dgm:t>
    </dgm:pt>
    <dgm:pt modelId="{589D2366-30F4-4615-B39E-BBC967D7BD34}" type="parTrans" cxnId="{9250A355-E9EA-4648-B46E-41526B16B462}">
      <dgm:prSet/>
      <dgm:spPr/>
      <dgm:t>
        <a:bodyPr/>
        <a:lstStyle/>
        <a:p>
          <a:endParaRPr lang="en-US"/>
        </a:p>
      </dgm:t>
    </dgm:pt>
    <dgm:pt modelId="{CCA14D4C-A4BC-48B9-99C3-D041E352788D}" type="sibTrans" cxnId="{9250A355-E9EA-4648-B46E-41526B16B462}">
      <dgm:prSet/>
      <dgm:spPr/>
      <dgm:t>
        <a:bodyPr/>
        <a:lstStyle/>
        <a:p>
          <a:endParaRPr lang="en-US"/>
        </a:p>
      </dgm:t>
    </dgm:pt>
    <dgm:pt modelId="{9D73926F-0784-4CE9-8F60-9C2491EAF6EE}">
      <dgm:prSet/>
      <dgm:spPr/>
      <dgm:t>
        <a:bodyPr/>
        <a:lstStyle/>
        <a:p>
          <a:r>
            <a:rPr lang="en-US"/>
            <a:t>3 Year Strategic Plan for reducing TB in Redbridge 2017-2020. 2017;1.March:5+. </a:t>
          </a:r>
        </a:p>
      </dgm:t>
    </dgm:pt>
    <dgm:pt modelId="{7D876D8D-0FC1-4B1F-8C12-1972D250EC84}" type="parTrans" cxnId="{478061FA-1C7C-41B1-A7B3-6700F95CE057}">
      <dgm:prSet/>
      <dgm:spPr/>
      <dgm:t>
        <a:bodyPr/>
        <a:lstStyle/>
        <a:p>
          <a:endParaRPr lang="en-US"/>
        </a:p>
      </dgm:t>
    </dgm:pt>
    <dgm:pt modelId="{1EF56263-EC00-499E-B544-87961B5CF7BF}" type="sibTrans" cxnId="{478061FA-1C7C-41B1-A7B3-6700F95CE057}">
      <dgm:prSet/>
      <dgm:spPr/>
      <dgm:t>
        <a:bodyPr/>
        <a:lstStyle/>
        <a:p>
          <a:endParaRPr lang="en-US"/>
        </a:p>
      </dgm:t>
    </dgm:pt>
    <dgm:pt modelId="{8E31D082-152D-495F-92A2-2428F769E07B}">
      <dgm:prSet/>
      <dgm:spPr/>
      <dgm:t>
        <a:bodyPr/>
        <a:lstStyle/>
        <a:p>
          <a:r>
            <a:rPr lang="en-US"/>
            <a:t>Redbridge TB profile (2015). Public Health England; 2016. </a:t>
          </a:r>
        </a:p>
      </dgm:t>
    </dgm:pt>
    <dgm:pt modelId="{014BDCB5-3768-4B1B-B7B1-DED481F4BE16}" type="parTrans" cxnId="{0898F19B-1D7C-45BA-9842-835E08396B13}">
      <dgm:prSet/>
      <dgm:spPr/>
      <dgm:t>
        <a:bodyPr/>
        <a:lstStyle/>
        <a:p>
          <a:endParaRPr lang="en-US"/>
        </a:p>
      </dgm:t>
    </dgm:pt>
    <dgm:pt modelId="{AA73128C-004D-44B7-B1A7-89145F07A6F3}" type="sibTrans" cxnId="{0898F19B-1D7C-45BA-9842-835E08396B13}">
      <dgm:prSet/>
      <dgm:spPr/>
      <dgm:t>
        <a:bodyPr/>
        <a:lstStyle/>
        <a:p>
          <a:endParaRPr lang="en-US"/>
        </a:p>
      </dgm:t>
    </dgm:pt>
    <dgm:pt modelId="{4FED887E-B87E-43CF-92ED-BCC4B53B4AF5}">
      <dgm:prSet/>
      <dgm:spPr/>
      <dgm:t>
        <a:bodyPr/>
        <a:lstStyle/>
        <a:p>
          <a:r>
            <a:rPr lang="en-US"/>
            <a:t>Tuberculosis (TB) [Internet]. World Health Organization. 2017 [cited 7 November 2017]. Available from: http://www.who.int/mediacentre/factsheets/fs104/en/</a:t>
          </a:r>
        </a:p>
      </dgm:t>
    </dgm:pt>
    <dgm:pt modelId="{6DCBE22E-84F1-4480-9153-35F43205251B}" type="parTrans" cxnId="{04F2C1E7-9D79-4D12-9F29-A7789C22199B}">
      <dgm:prSet/>
      <dgm:spPr/>
      <dgm:t>
        <a:bodyPr/>
        <a:lstStyle/>
        <a:p>
          <a:endParaRPr lang="en-US"/>
        </a:p>
      </dgm:t>
    </dgm:pt>
    <dgm:pt modelId="{01BEB492-1E6B-43F4-9D0D-3583A53C384E}" type="sibTrans" cxnId="{04F2C1E7-9D79-4D12-9F29-A7789C22199B}">
      <dgm:prSet/>
      <dgm:spPr/>
      <dgm:t>
        <a:bodyPr/>
        <a:lstStyle/>
        <a:p>
          <a:endParaRPr lang="en-US"/>
        </a:p>
      </dgm:t>
    </dgm:pt>
    <dgm:pt modelId="{74C68BFB-A813-4599-9073-308C54E72999}">
      <dgm:prSet/>
      <dgm:spPr/>
      <dgm:t>
        <a:bodyPr/>
        <a:lstStyle/>
        <a:p>
          <a:r>
            <a:rPr lang="en-US"/>
            <a:t>TB Awareness Project | RedbridgeCVS [Internet]. Redbridgecvs.net. 2013 [cited 7 November 2017]. Available from: https://www.redbridgecvs.net/what-we-do/health/tb-awareness-project</a:t>
          </a:r>
        </a:p>
      </dgm:t>
    </dgm:pt>
    <dgm:pt modelId="{DDD11D50-3915-4A4D-A084-2BA3B6303545}" type="parTrans" cxnId="{39C3907B-F08C-415C-A428-06E64DB6D434}">
      <dgm:prSet/>
      <dgm:spPr/>
      <dgm:t>
        <a:bodyPr/>
        <a:lstStyle/>
        <a:p>
          <a:endParaRPr lang="en-US"/>
        </a:p>
      </dgm:t>
    </dgm:pt>
    <dgm:pt modelId="{1C1B6A4A-29CF-4EC9-8C77-DF241FA1FDD6}" type="sibTrans" cxnId="{39C3907B-F08C-415C-A428-06E64DB6D434}">
      <dgm:prSet/>
      <dgm:spPr/>
      <dgm:t>
        <a:bodyPr/>
        <a:lstStyle/>
        <a:p>
          <a:endParaRPr lang="en-US"/>
        </a:p>
      </dgm:t>
    </dgm:pt>
    <dgm:pt modelId="{8E9065DC-20A3-1045-8E38-EE3260DCBD23}" type="pres">
      <dgm:prSet presAssocID="{908E9A2B-2324-4941-9CD1-45A04C5F76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BF352-CEC3-C54F-9F72-E07974A75008}" type="pres">
      <dgm:prSet presAssocID="{A72F287E-C500-4099-BB52-4064188443E3}" presName="thickLine" presStyleLbl="alignNode1" presStyleIdx="0" presStyleCnt="7"/>
      <dgm:spPr/>
    </dgm:pt>
    <dgm:pt modelId="{3F99AD15-0070-3143-B4CD-2F1EFD6D0CB3}" type="pres">
      <dgm:prSet presAssocID="{A72F287E-C500-4099-BB52-4064188443E3}" presName="horz1" presStyleCnt="0"/>
      <dgm:spPr/>
    </dgm:pt>
    <dgm:pt modelId="{5F57FB3A-185A-2046-9408-7720D6264385}" type="pres">
      <dgm:prSet presAssocID="{A72F287E-C500-4099-BB52-4064188443E3}" presName="tx1" presStyleLbl="revTx" presStyleIdx="0" presStyleCnt="7"/>
      <dgm:spPr/>
      <dgm:t>
        <a:bodyPr/>
        <a:lstStyle/>
        <a:p>
          <a:endParaRPr lang="en-US"/>
        </a:p>
      </dgm:t>
    </dgm:pt>
    <dgm:pt modelId="{7F92898F-3746-6945-B984-9AB6CA196AA4}" type="pres">
      <dgm:prSet presAssocID="{A72F287E-C500-4099-BB52-4064188443E3}" presName="vert1" presStyleCnt="0"/>
      <dgm:spPr/>
    </dgm:pt>
    <dgm:pt modelId="{C085095E-105D-824F-9B2C-6B92EA703C04}" type="pres">
      <dgm:prSet presAssocID="{CDA298A4-80C5-452D-9C69-CEEDD888DBD6}" presName="thickLine" presStyleLbl="alignNode1" presStyleIdx="1" presStyleCnt="7"/>
      <dgm:spPr/>
    </dgm:pt>
    <dgm:pt modelId="{A180421E-FF3C-EC4F-8A9A-47306B61AF2C}" type="pres">
      <dgm:prSet presAssocID="{CDA298A4-80C5-452D-9C69-CEEDD888DBD6}" presName="horz1" presStyleCnt="0"/>
      <dgm:spPr/>
    </dgm:pt>
    <dgm:pt modelId="{CDFB3BB2-CB0E-6E47-A990-97E0AD534997}" type="pres">
      <dgm:prSet presAssocID="{CDA298A4-80C5-452D-9C69-CEEDD888DBD6}" presName="tx1" presStyleLbl="revTx" presStyleIdx="1" presStyleCnt="7"/>
      <dgm:spPr/>
      <dgm:t>
        <a:bodyPr/>
        <a:lstStyle/>
        <a:p>
          <a:endParaRPr lang="en-US"/>
        </a:p>
      </dgm:t>
    </dgm:pt>
    <dgm:pt modelId="{DFE9D48A-F067-9F40-878D-F1AA44D3E027}" type="pres">
      <dgm:prSet presAssocID="{CDA298A4-80C5-452D-9C69-CEEDD888DBD6}" presName="vert1" presStyleCnt="0"/>
      <dgm:spPr/>
    </dgm:pt>
    <dgm:pt modelId="{416CEC06-1432-0A42-90BF-6809030A083F}" type="pres">
      <dgm:prSet presAssocID="{7A072997-5BE7-4E9F-9355-1FB6A5B0F0E2}" presName="thickLine" presStyleLbl="alignNode1" presStyleIdx="2" presStyleCnt="7"/>
      <dgm:spPr/>
    </dgm:pt>
    <dgm:pt modelId="{ED39BD69-23B2-D148-95D2-E6621EA3C097}" type="pres">
      <dgm:prSet presAssocID="{7A072997-5BE7-4E9F-9355-1FB6A5B0F0E2}" presName="horz1" presStyleCnt="0"/>
      <dgm:spPr/>
    </dgm:pt>
    <dgm:pt modelId="{60FEC689-4382-4D43-A9B4-6BAEA5DCAF16}" type="pres">
      <dgm:prSet presAssocID="{7A072997-5BE7-4E9F-9355-1FB6A5B0F0E2}" presName="tx1" presStyleLbl="revTx" presStyleIdx="2" presStyleCnt="7"/>
      <dgm:spPr/>
      <dgm:t>
        <a:bodyPr/>
        <a:lstStyle/>
        <a:p>
          <a:endParaRPr lang="en-US"/>
        </a:p>
      </dgm:t>
    </dgm:pt>
    <dgm:pt modelId="{4A5ADACA-4E79-1241-927E-8E98A9071420}" type="pres">
      <dgm:prSet presAssocID="{7A072997-5BE7-4E9F-9355-1FB6A5B0F0E2}" presName="vert1" presStyleCnt="0"/>
      <dgm:spPr/>
    </dgm:pt>
    <dgm:pt modelId="{2AA9398B-4AFB-7644-9AFA-D38B9BE18F2B}" type="pres">
      <dgm:prSet presAssocID="{9D73926F-0784-4CE9-8F60-9C2491EAF6EE}" presName="thickLine" presStyleLbl="alignNode1" presStyleIdx="3" presStyleCnt="7"/>
      <dgm:spPr/>
    </dgm:pt>
    <dgm:pt modelId="{02441ED8-C163-4549-A4D8-A14C19F580C5}" type="pres">
      <dgm:prSet presAssocID="{9D73926F-0784-4CE9-8F60-9C2491EAF6EE}" presName="horz1" presStyleCnt="0"/>
      <dgm:spPr/>
    </dgm:pt>
    <dgm:pt modelId="{6B3E9B9E-1AD1-5844-ABAD-8ABF990666BF}" type="pres">
      <dgm:prSet presAssocID="{9D73926F-0784-4CE9-8F60-9C2491EAF6EE}" presName="tx1" presStyleLbl="revTx" presStyleIdx="3" presStyleCnt="7"/>
      <dgm:spPr/>
      <dgm:t>
        <a:bodyPr/>
        <a:lstStyle/>
        <a:p>
          <a:endParaRPr lang="en-US"/>
        </a:p>
      </dgm:t>
    </dgm:pt>
    <dgm:pt modelId="{46427860-5BF1-6444-BB69-7478E3B6F981}" type="pres">
      <dgm:prSet presAssocID="{9D73926F-0784-4CE9-8F60-9C2491EAF6EE}" presName="vert1" presStyleCnt="0"/>
      <dgm:spPr/>
    </dgm:pt>
    <dgm:pt modelId="{E478B5FF-B4AA-FF4E-A61C-C54028AE0004}" type="pres">
      <dgm:prSet presAssocID="{8E31D082-152D-495F-92A2-2428F769E07B}" presName="thickLine" presStyleLbl="alignNode1" presStyleIdx="4" presStyleCnt="7"/>
      <dgm:spPr/>
    </dgm:pt>
    <dgm:pt modelId="{6F99CAC8-B7A3-DF42-AB67-A09D3595719D}" type="pres">
      <dgm:prSet presAssocID="{8E31D082-152D-495F-92A2-2428F769E07B}" presName="horz1" presStyleCnt="0"/>
      <dgm:spPr/>
    </dgm:pt>
    <dgm:pt modelId="{C8FC8513-7E72-A543-B0E8-27CCEA53091D}" type="pres">
      <dgm:prSet presAssocID="{8E31D082-152D-495F-92A2-2428F769E07B}" presName="tx1" presStyleLbl="revTx" presStyleIdx="4" presStyleCnt="7"/>
      <dgm:spPr/>
      <dgm:t>
        <a:bodyPr/>
        <a:lstStyle/>
        <a:p>
          <a:endParaRPr lang="en-US"/>
        </a:p>
      </dgm:t>
    </dgm:pt>
    <dgm:pt modelId="{C673EE7B-8D2B-0B42-9B81-34E8E775C4D1}" type="pres">
      <dgm:prSet presAssocID="{8E31D082-152D-495F-92A2-2428F769E07B}" presName="vert1" presStyleCnt="0"/>
      <dgm:spPr/>
    </dgm:pt>
    <dgm:pt modelId="{1262E607-5DAD-434C-9F7F-B2F34B5C5587}" type="pres">
      <dgm:prSet presAssocID="{4FED887E-B87E-43CF-92ED-BCC4B53B4AF5}" presName="thickLine" presStyleLbl="alignNode1" presStyleIdx="5" presStyleCnt="7"/>
      <dgm:spPr/>
    </dgm:pt>
    <dgm:pt modelId="{2C814C79-03A2-E549-ADA8-45E6BDAC0EC2}" type="pres">
      <dgm:prSet presAssocID="{4FED887E-B87E-43CF-92ED-BCC4B53B4AF5}" presName="horz1" presStyleCnt="0"/>
      <dgm:spPr/>
    </dgm:pt>
    <dgm:pt modelId="{9EBABA8A-83A7-614B-A196-1D6722733DFC}" type="pres">
      <dgm:prSet presAssocID="{4FED887E-B87E-43CF-92ED-BCC4B53B4AF5}" presName="tx1" presStyleLbl="revTx" presStyleIdx="5" presStyleCnt="7"/>
      <dgm:spPr/>
      <dgm:t>
        <a:bodyPr/>
        <a:lstStyle/>
        <a:p>
          <a:endParaRPr lang="en-US"/>
        </a:p>
      </dgm:t>
    </dgm:pt>
    <dgm:pt modelId="{68633E1B-930C-F041-94CC-F2FEA79B4B44}" type="pres">
      <dgm:prSet presAssocID="{4FED887E-B87E-43CF-92ED-BCC4B53B4AF5}" presName="vert1" presStyleCnt="0"/>
      <dgm:spPr/>
    </dgm:pt>
    <dgm:pt modelId="{878FA2EA-144F-AB4F-8A07-004FB841D4C8}" type="pres">
      <dgm:prSet presAssocID="{74C68BFB-A813-4599-9073-308C54E72999}" presName="thickLine" presStyleLbl="alignNode1" presStyleIdx="6" presStyleCnt="7"/>
      <dgm:spPr/>
    </dgm:pt>
    <dgm:pt modelId="{697A4626-33A2-8D45-90F3-48E622FCB13F}" type="pres">
      <dgm:prSet presAssocID="{74C68BFB-A813-4599-9073-308C54E72999}" presName="horz1" presStyleCnt="0"/>
      <dgm:spPr/>
    </dgm:pt>
    <dgm:pt modelId="{13B0430B-B476-704F-801E-EE5CDEC7192F}" type="pres">
      <dgm:prSet presAssocID="{74C68BFB-A813-4599-9073-308C54E72999}" presName="tx1" presStyleLbl="revTx" presStyleIdx="6" presStyleCnt="7"/>
      <dgm:spPr/>
      <dgm:t>
        <a:bodyPr/>
        <a:lstStyle/>
        <a:p>
          <a:endParaRPr lang="en-US"/>
        </a:p>
      </dgm:t>
    </dgm:pt>
    <dgm:pt modelId="{046CF28C-37A2-0B4D-815E-7AEF9FF62E69}" type="pres">
      <dgm:prSet presAssocID="{74C68BFB-A813-4599-9073-308C54E72999}" presName="vert1" presStyleCnt="0"/>
      <dgm:spPr/>
    </dgm:pt>
  </dgm:ptLst>
  <dgm:cxnLst>
    <dgm:cxn modelId="{478061FA-1C7C-41B1-A7B3-6700F95CE057}" srcId="{908E9A2B-2324-4941-9CD1-45A04C5F76F9}" destId="{9D73926F-0784-4CE9-8F60-9C2491EAF6EE}" srcOrd="3" destOrd="0" parTransId="{7D876D8D-0FC1-4B1F-8C12-1972D250EC84}" sibTransId="{1EF56263-EC00-499E-B544-87961B5CF7BF}"/>
    <dgm:cxn modelId="{85A10226-48C5-C542-8CED-E811B2603892}" type="presOf" srcId="{9D73926F-0784-4CE9-8F60-9C2491EAF6EE}" destId="{6B3E9B9E-1AD1-5844-ABAD-8ABF990666BF}" srcOrd="0" destOrd="0" presId="urn:microsoft.com/office/officeart/2008/layout/LinedList"/>
    <dgm:cxn modelId="{0898F19B-1D7C-45BA-9842-835E08396B13}" srcId="{908E9A2B-2324-4941-9CD1-45A04C5F76F9}" destId="{8E31D082-152D-495F-92A2-2428F769E07B}" srcOrd="4" destOrd="0" parTransId="{014BDCB5-3768-4B1B-B7B1-DED481F4BE16}" sibTransId="{AA73128C-004D-44B7-B1A7-89145F07A6F3}"/>
    <dgm:cxn modelId="{8DCB8F59-2A6B-7143-8CAD-B81CBA3A592B}" type="presOf" srcId="{74C68BFB-A813-4599-9073-308C54E72999}" destId="{13B0430B-B476-704F-801E-EE5CDEC7192F}" srcOrd="0" destOrd="0" presId="urn:microsoft.com/office/officeart/2008/layout/LinedList"/>
    <dgm:cxn modelId="{F7E2B08B-AE73-FD42-81CA-7B635AA5C5A6}" type="presOf" srcId="{4FED887E-B87E-43CF-92ED-BCC4B53B4AF5}" destId="{9EBABA8A-83A7-614B-A196-1D6722733DFC}" srcOrd="0" destOrd="0" presId="urn:microsoft.com/office/officeart/2008/layout/LinedList"/>
    <dgm:cxn modelId="{04F2C1E7-9D79-4D12-9F29-A7789C22199B}" srcId="{908E9A2B-2324-4941-9CD1-45A04C5F76F9}" destId="{4FED887E-B87E-43CF-92ED-BCC4B53B4AF5}" srcOrd="5" destOrd="0" parTransId="{6DCBE22E-84F1-4480-9153-35F43205251B}" sibTransId="{01BEB492-1E6B-43F4-9D0D-3583A53C384E}"/>
    <dgm:cxn modelId="{B3100130-C858-474D-9C67-A116723D171A}" type="presOf" srcId="{7A072997-5BE7-4E9F-9355-1FB6A5B0F0E2}" destId="{60FEC689-4382-4D43-A9B4-6BAEA5DCAF16}" srcOrd="0" destOrd="0" presId="urn:microsoft.com/office/officeart/2008/layout/LinedList"/>
    <dgm:cxn modelId="{08347A4E-C543-5B40-9252-8C89E621C227}" type="presOf" srcId="{CDA298A4-80C5-452D-9C69-CEEDD888DBD6}" destId="{CDFB3BB2-CB0E-6E47-A990-97E0AD534997}" srcOrd="0" destOrd="0" presId="urn:microsoft.com/office/officeart/2008/layout/LinedList"/>
    <dgm:cxn modelId="{35FBFED3-995B-4EE9-8655-E3F97A882B5D}" srcId="{908E9A2B-2324-4941-9CD1-45A04C5F76F9}" destId="{A72F287E-C500-4099-BB52-4064188443E3}" srcOrd="0" destOrd="0" parTransId="{50A67E98-C32E-4813-B072-FBCAE494EA73}" sibTransId="{372DF5E1-1195-413E-BB20-0A9A3034FF84}"/>
    <dgm:cxn modelId="{9250A355-E9EA-4648-B46E-41526B16B462}" srcId="{908E9A2B-2324-4941-9CD1-45A04C5F76F9}" destId="{7A072997-5BE7-4E9F-9355-1FB6A5B0F0E2}" srcOrd="2" destOrd="0" parTransId="{589D2366-30F4-4615-B39E-BBC967D7BD34}" sibTransId="{CCA14D4C-A4BC-48B9-99C3-D041E352788D}"/>
    <dgm:cxn modelId="{FE402575-8604-F547-95A4-25C3C813CAEB}" type="presOf" srcId="{A72F287E-C500-4099-BB52-4064188443E3}" destId="{5F57FB3A-185A-2046-9408-7720D6264385}" srcOrd="0" destOrd="0" presId="urn:microsoft.com/office/officeart/2008/layout/LinedList"/>
    <dgm:cxn modelId="{39C3907B-F08C-415C-A428-06E64DB6D434}" srcId="{908E9A2B-2324-4941-9CD1-45A04C5F76F9}" destId="{74C68BFB-A813-4599-9073-308C54E72999}" srcOrd="6" destOrd="0" parTransId="{DDD11D50-3915-4A4D-A084-2BA3B6303545}" sibTransId="{1C1B6A4A-29CF-4EC9-8C77-DF241FA1FDD6}"/>
    <dgm:cxn modelId="{B165AD6A-5D2B-0845-BBB1-71ED260AC335}" type="presOf" srcId="{908E9A2B-2324-4941-9CD1-45A04C5F76F9}" destId="{8E9065DC-20A3-1045-8E38-EE3260DCBD23}" srcOrd="0" destOrd="0" presId="urn:microsoft.com/office/officeart/2008/layout/LinedList"/>
    <dgm:cxn modelId="{B147CA9D-4B9B-EF43-AD6F-F301EEC93392}" type="presOf" srcId="{8E31D082-152D-495F-92A2-2428F769E07B}" destId="{C8FC8513-7E72-A543-B0E8-27CCEA53091D}" srcOrd="0" destOrd="0" presId="urn:microsoft.com/office/officeart/2008/layout/LinedList"/>
    <dgm:cxn modelId="{28BDC8B2-340B-4E70-91A0-1CA912F0AAA8}" srcId="{908E9A2B-2324-4941-9CD1-45A04C5F76F9}" destId="{CDA298A4-80C5-452D-9C69-CEEDD888DBD6}" srcOrd="1" destOrd="0" parTransId="{9B955E68-0CB1-4A8F-B526-801BC93FB488}" sibTransId="{C263BDF6-62B9-4183-86B0-7126A42B2E15}"/>
    <dgm:cxn modelId="{662DC459-87FB-F24E-AEF2-D8A09E462C4D}" type="presParOf" srcId="{8E9065DC-20A3-1045-8E38-EE3260DCBD23}" destId="{EECBF352-CEC3-C54F-9F72-E07974A75008}" srcOrd="0" destOrd="0" presId="urn:microsoft.com/office/officeart/2008/layout/LinedList"/>
    <dgm:cxn modelId="{94771442-AB04-2046-8BFF-AF11904AFD7F}" type="presParOf" srcId="{8E9065DC-20A3-1045-8E38-EE3260DCBD23}" destId="{3F99AD15-0070-3143-B4CD-2F1EFD6D0CB3}" srcOrd="1" destOrd="0" presId="urn:microsoft.com/office/officeart/2008/layout/LinedList"/>
    <dgm:cxn modelId="{7186E6DE-E04D-5C4B-91BB-19B5513B9BEC}" type="presParOf" srcId="{3F99AD15-0070-3143-B4CD-2F1EFD6D0CB3}" destId="{5F57FB3A-185A-2046-9408-7720D6264385}" srcOrd="0" destOrd="0" presId="urn:microsoft.com/office/officeart/2008/layout/LinedList"/>
    <dgm:cxn modelId="{87B05A11-6204-D246-A3CD-8EB0899C572E}" type="presParOf" srcId="{3F99AD15-0070-3143-B4CD-2F1EFD6D0CB3}" destId="{7F92898F-3746-6945-B984-9AB6CA196AA4}" srcOrd="1" destOrd="0" presId="urn:microsoft.com/office/officeart/2008/layout/LinedList"/>
    <dgm:cxn modelId="{20F9C579-F70C-BC4C-879F-53CA4978B4CD}" type="presParOf" srcId="{8E9065DC-20A3-1045-8E38-EE3260DCBD23}" destId="{C085095E-105D-824F-9B2C-6B92EA703C04}" srcOrd="2" destOrd="0" presId="urn:microsoft.com/office/officeart/2008/layout/LinedList"/>
    <dgm:cxn modelId="{DF5BA998-9DB2-1A46-A0C5-74C3FEA96C72}" type="presParOf" srcId="{8E9065DC-20A3-1045-8E38-EE3260DCBD23}" destId="{A180421E-FF3C-EC4F-8A9A-47306B61AF2C}" srcOrd="3" destOrd="0" presId="urn:microsoft.com/office/officeart/2008/layout/LinedList"/>
    <dgm:cxn modelId="{B7E5CF5A-A4F5-8341-B9FD-592F13E08FFF}" type="presParOf" srcId="{A180421E-FF3C-EC4F-8A9A-47306B61AF2C}" destId="{CDFB3BB2-CB0E-6E47-A990-97E0AD534997}" srcOrd="0" destOrd="0" presId="urn:microsoft.com/office/officeart/2008/layout/LinedList"/>
    <dgm:cxn modelId="{098E6054-B44A-4642-8AF1-31D68890C3F6}" type="presParOf" srcId="{A180421E-FF3C-EC4F-8A9A-47306B61AF2C}" destId="{DFE9D48A-F067-9F40-878D-F1AA44D3E027}" srcOrd="1" destOrd="0" presId="urn:microsoft.com/office/officeart/2008/layout/LinedList"/>
    <dgm:cxn modelId="{52AA58E9-1C7A-6C4E-B402-B42B4B4E5515}" type="presParOf" srcId="{8E9065DC-20A3-1045-8E38-EE3260DCBD23}" destId="{416CEC06-1432-0A42-90BF-6809030A083F}" srcOrd="4" destOrd="0" presId="urn:microsoft.com/office/officeart/2008/layout/LinedList"/>
    <dgm:cxn modelId="{C3B1A014-36B6-084F-B702-CCBFDBCA3C0C}" type="presParOf" srcId="{8E9065DC-20A3-1045-8E38-EE3260DCBD23}" destId="{ED39BD69-23B2-D148-95D2-E6621EA3C097}" srcOrd="5" destOrd="0" presId="urn:microsoft.com/office/officeart/2008/layout/LinedList"/>
    <dgm:cxn modelId="{76CCD3A0-E900-E94A-8E0B-F8C57F6CEDDB}" type="presParOf" srcId="{ED39BD69-23B2-D148-95D2-E6621EA3C097}" destId="{60FEC689-4382-4D43-A9B4-6BAEA5DCAF16}" srcOrd="0" destOrd="0" presId="urn:microsoft.com/office/officeart/2008/layout/LinedList"/>
    <dgm:cxn modelId="{1C3E1FFF-D47F-7D40-B6F1-700BF11684D0}" type="presParOf" srcId="{ED39BD69-23B2-D148-95D2-E6621EA3C097}" destId="{4A5ADACA-4E79-1241-927E-8E98A9071420}" srcOrd="1" destOrd="0" presId="urn:microsoft.com/office/officeart/2008/layout/LinedList"/>
    <dgm:cxn modelId="{3751CC5A-5DA3-6842-B880-3C3D8B09A660}" type="presParOf" srcId="{8E9065DC-20A3-1045-8E38-EE3260DCBD23}" destId="{2AA9398B-4AFB-7644-9AFA-D38B9BE18F2B}" srcOrd="6" destOrd="0" presId="urn:microsoft.com/office/officeart/2008/layout/LinedList"/>
    <dgm:cxn modelId="{9DCEE51A-0541-404D-BBED-FB8D47A7E11B}" type="presParOf" srcId="{8E9065DC-20A3-1045-8E38-EE3260DCBD23}" destId="{02441ED8-C163-4549-A4D8-A14C19F580C5}" srcOrd="7" destOrd="0" presId="urn:microsoft.com/office/officeart/2008/layout/LinedList"/>
    <dgm:cxn modelId="{93FA44B1-04F2-084E-801B-DBE372BB52D2}" type="presParOf" srcId="{02441ED8-C163-4549-A4D8-A14C19F580C5}" destId="{6B3E9B9E-1AD1-5844-ABAD-8ABF990666BF}" srcOrd="0" destOrd="0" presId="urn:microsoft.com/office/officeart/2008/layout/LinedList"/>
    <dgm:cxn modelId="{94899AEF-B3F7-884B-A51C-B8BA15583EB9}" type="presParOf" srcId="{02441ED8-C163-4549-A4D8-A14C19F580C5}" destId="{46427860-5BF1-6444-BB69-7478E3B6F981}" srcOrd="1" destOrd="0" presId="urn:microsoft.com/office/officeart/2008/layout/LinedList"/>
    <dgm:cxn modelId="{8A9C919D-3075-8E4A-AF41-CE6E3545A197}" type="presParOf" srcId="{8E9065DC-20A3-1045-8E38-EE3260DCBD23}" destId="{E478B5FF-B4AA-FF4E-A61C-C54028AE0004}" srcOrd="8" destOrd="0" presId="urn:microsoft.com/office/officeart/2008/layout/LinedList"/>
    <dgm:cxn modelId="{26D1FBA5-1D7B-C245-8194-267BB425913A}" type="presParOf" srcId="{8E9065DC-20A3-1045-8E38-EE3260DCBD23}" destId="{6F99CAC8-B7A3-DF42-AB67-A09D3595719D}" srcOrd="9" destOrd="0" presId="urn:microsoft.com/office/officeart/2008/layout/LinedList"/>
    <dgm:cxn modelId="{FE661BA8-694F-CA40-8D58-6B0809C87E41}" type="presParOf" srcId="{6F99CAC8-B7A3-DF42-AB67-A09D3595719D}" destId="{C8FC8513-7E72-A543-B0E8-27CCEA53091D}" srcOrd="0" destOrd="0" presId="urn:microsoft.com/office/officeart/2008/layout/LinedList"/>
    <dgm:cxn modelId="{536F1047-5E25-C643-9461-09BA8E74202D}" type="presParOf" srcId="{6F99CAC8-B7A3-DF42-AB67-A09D3595719D}" destId="{C673EE7B-8D2B-0B42-9B81-34E8E775C4D1}" srcOrd="1" destOrd="0" presId="urn:microsoft.com/office/officeart/2008/layout/LinedList"/>
    <dgm:cxn modelId="{31BF27E6-7C16-CB47-8D84-B413935C3556}" type="presParOf" srcId="{8E9065DC-20A3-1045-8E38-EE3260DCBD23}" destId="{1262E607-5DAD-434C-9F7F-B2F34B5C5587}" srcOrd="10" destOrd="0" presId="urn:microsoft.com/office/officeart/2008/layout/LinedList"/>
    <dgm:cxn modelId="{6CCD9661-15AD-414B-BE52-80B90AEA4DB8}" type="presParOf" srcId="{8E9065DC-20A3-1045-8E38-EE3260DCBD23}" destId="{2C814C79-03A2-E549-ADA8-45E6BDAC0EC2}" srcOrd="11" destOrd="0" presId="urn:microsoft.com/office/officeart/2008/layout/LinedList"/>
    <dgm:cxn modelId="{E0C4B73E-7173-094A-88C8-FDFEA6E1FCE8}" type="presParOf" srcId="{2C814C79-03A2-E549-ADA8-45E6BDAC0EC2}" destId="{9EBABA8A-83A7-614B-A196-1D6722733DFC}" srcOrd="0" destOrd="0" presId="urn:microsoft.com/office/officeart/2008/layout/LinedList"/>
    <dgm:cxn modelId="{12D4966F-3E2E-6841-9AB4-EF695BA9349E}" type="presParOf" srcId="{2C814C79-03A2-E549-ADA8-45E6BDAC0EC2}" destId="{68633E1B-930C-F041-94CC-F2FEA79B4B44}" srcOrd="1" destOrd="0" presId="urn:microsoft.com/office/officeart/2008/layout/LinedList"/>
    <dgm:cxn modelId="{5DE5F08A-6DD3-6B41-B05B-DA7AE37F2F79}" type="presParOf" srcId="{8E9065DC-20A3-1045-8E38-EE3260DCBD23}" destId="{878FA2EA-144F-AB4F-8A07-004FB841D4C8}" srcOrd="12" destOrd="0" presId="urn:microsoft.com/office/officeart/2008/layout/LinedList"/>
    <dgm:cxn modelId="{8103BAFA-50B2-1C46-AE3C-2AB457780DFB}" type="presParOf" srcId="{8E9065DC-20A3-1045-8E38-EE3260DCBD23}" destId="{697A4626-33A2-8D45-90F3-48E622FCB13F}" srcOrd="13" destOrd="0" presId="urn:microsoft.com/office/officeart/2008/layout/LinedList"/>
    <dgm:cxn modelId="{3C7B75D0-3CDF-2C44-83A5-C1D5D64589E5}" type="presParOf" srcId="{697A4626-33A2-8D45-90F3-48E622FCB13F}" destId="{13B0430B-B476-704F-801E-EE5CDEC7192F}" srcOrd="0" destOrd="0" presId="urn:microsoft.com/office/officeart/2008/layout/LinedList"/>
    <dgm:cxn modelId="{0F029BA2-B50B-CC4F-9E9D-5DA89F2E300D}" type="presParOf" srcId="{697A4626-33A2-8D45-90F3-48E622FCB13F}" destId="{046CF28C-37A2-0B4D-815E-7AEF9FF62E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B73B6-2EAC-114C-9B08-B505F6005A7F}">
      <dsp:nvSpPr>
        <dsp:cNvPr id="0" name=""/>
        <dsp:cNvSpPr/>
      </dsp:nvSpPr>
      <dsp:spPr>
        <a:xfrm>
          <a:off x="0" y="1096181"/>
          <a:ext cx="3305174" cy="19831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most common countries of birth for cases in 2015 were India, Pakistan and the </a:t>
          </a:r>
          <a:r>
            <a:rPr lang="en-US" sz="2200" kern="1200" dirty="0" smtClean="0"/>
            <a:t>UK</a:t>
          </a:r>
          <a:endParaRPr lang="en-US" sz="2200" kern="1200" dirty="0"/>
        </a:p>
      </dsp:txBody>
      <dsp:txXfrm>
        <a:off x="0" y="1096181"/>
        <a:ext cx="3305174" cy="1983104"/>
      </dsp:txXfrm>
    </dsp:sp>
    <dsp:sp modelId="{E3E933A9-44C2-A946-829A-8C6670531266}">
      <dsp:nvSpPr>
        <dsp:cNvPr id="0" name=""/>
        <dsp:cNvSpPr/>
      </dsp:nvSpPr>
      <dsp:spPr>
        <a:xfrm>
          <a:off x="3635691" y="1096181"/>
          <a:ext cx="3305174" cy="19831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In 2015, 43% of UK born patients were Indian, 19% were Pakistani and 19% were of mixed/other ethnicity. </a:t>
          </a:r>
        </a:p>
      </dsp:txBody>
      <dsp:txXfrm>
        <a:off x="3635691" y="1096181"/>
        <a:ext cx="3305174" cy="1983104"/>
      </dsp:txXfrm>
    </dsp:sp>
    <dsp:sp modelId="{62684FFE-E7AF-8544-9112-302CCD458C19}">
      <dsp:nvSpPr>
        <dsp:cNvPr id="0" name=""/>
        <dsp:cNvSpPr/>
      </dsp:nvSpPr>
      <dsp:spPr>
        <a:xfrm>
          <a:off x="7271383" y="1096181"/>
          <a:ext cx="3305174" cy="19831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Of non-UK born patients, 38% were Indian and 26% Pakistani </a:t>
          </a:r>
        </a:p>
      </dsp:txBody>
      <dsp:txXfrm>
        <a:off x="7271383" y="1096181"/>
        <a:ext cx="3305174" cy="198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F352-CEC3-C54F-9F72-E07974A75008}">
      <dsp:nvSpPr>
        <dsp:cNvPr id="0" name=""/>
        <dsp:cNvSpPr/>
      </dsp:nvSpPr>
      <dsp:spPr>
        <a:xfrm>
          <a:off x="0" y="645"/>
          <a:ext cx="5821767" cy="0"/>
        </a:xfrm>
        <a:prstGeom prst="lin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7FB3A-185A-2046-9408-7720D6264385}">
      <dsp:nvSpPr>
        <dsp:cNvPr id="0" name=""/>
        <dsp:cNvSpPr/>
      </dsp:nvSpPr>
      <dsp:spPr>
        <a:xfrm>
          <a:off x="0" y="645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Tuberculosis (TB) [Internet]. nhs.uk. 2017 [cited 7 November 2017]. Available from: https://www.nhs.uk/conditions/tuberculosis-tb/</a:t>
          </a:r>
        </a:p>
      </dsp:txBody>
      <dsp:txXfrm>
        <a:off x="0" y="645"/>
        <a:ext cx="5821767" cy="755229"/>
      </dsp:txXfrm>
    </dsp:sp>
    <dsp:sp modelId="{C085095E-105D-824F-9B2C-6B92EA703C04}">
      <dsp:nvSpPr>
        <dsp:cNvPr id="0" name=""/>
        <dsp:cNvSpPr/>
      </dsp:nvSpPr>
      <dsp:spPr>
        <a:xfrm>
          <a:off x="0" y="755875"/>
          <a:ext cx="5821767" cy="0"/>
        </a:xfrm>
        <a:prstGeom prst="line">
          <a:avLst/>
        </a:prstGeom>
        <a:solidFill>
          <a:schemeClr val="accent4">
            <a:shade val="80000"/>
            <a:hueOff val="-42521"/>
            <a:satOff val="-186"/>
            <a:lumOff val="4180"/>
            <a:alphaOff val="0"/>
          </a:schemeClr>
        </a:solidFill>
        <a:ln w="15875" cap="flat" cmpd="sng" algn="ctr">
          <a:solidFill>
            <a:schemeClr val="accent4">
              <a:shade val="80000"/>
              <a:hueOff val="-42521"/>
              <a:satOff val="-186"/>
              <a:lumOff val="41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B3BB2-CB0E-6E47-A990-97E0AD534997}">
      <dsp:nvSpPr>
        <dsp:cNvPr id="0" name=""/>
        <dsp:cNvSpPr/>
      </dsp:nvSpPr>
      <dsp:spPr>
        <a:xfrm>
          <a:off x="0" y="755875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Tuberculosis [Internet]. En.wikipedia.org. 2017 [cited 7 November 2017]. Available from: https://en.wikipedia.org/wiki/Tuberculosis</a:t>
          </a:r>
        </a:p>
      </dsp:txBody>
      <dsp:txXfrm>
        <a:off x="0" y="755875"/>
        <a:ext cx="5821767" cy="755229"/>
      </dsp:txXfrm>
    </dsp:sp>
    <dsp:sp modelId="{416CEC06-1432-0A42-90BF-6809030A083F}">
      <dsp:nvSpPr>
        <dsp:cNvPr id="0" name=""/>
        <dsp:cNvSpPr/>
      </dsp:nvSpPr>
      <dsp:spPr>
        <a:xfrm>
          <a:off x="0" y="1511104"/>
          <a:ext cx="5821767" cy="0"/>
        </a:xfrm>
        <a:prstGeom prst="line">
          <a:avLst/>
        </a:prstGeom>
        <a:solidFill>
          <a:schemeClr val="accent4">
            <a:shade val="80000"/>
            <a:hueOff val="-85041"/>
            <a:satOff val="-371"/>
            <a:lumOff val="8360"/>
            <a:alphaOff val="0"/>
          </a:schemeClr>
        </a:solidFill>
        <a:ln w="15875" cap="flat" cmpd="sng" algn="ctr">
          <a:solidFill>
            <a:schemeClr val="accent4">
              <a:shade val="80000"/>
              <a:hueOff val="-85041"/>
              <a:satOff val="-371"/>
              <a:lumOff val="8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EC689-4382-4D43-A9B4-6BAEA5DCAF16}">
      <dsp:nvSpPr>
        <dsp:cNvPr id="0" name=""/>
        <dsp:cNvSpPr/>
      </dsp:nvSpPr>
      <dsp:spPr>
        <a:xfrm>
          <a:off x="0" y="1511104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CDC | TB | Fact Sheets - Latent TB Infection vs. TB Disease [Internet]. Cdc.gov. 2014 [cited 7 November 2017]. Available from: https://www.cdc.gov/tb/publications/factsheets/general/ltbiandactivetb.htm</a:t>
          </a:r>
        </a:p>
      </dsp:txBody>
      <dsp:txXfrm>
        <a:off x="0" y="1511104"/>
        <a:ext cx="5821767" cy="755229"/>
      </dsp:txXfrm>
    </dsp:sp>
    <dsp:sp modelId="{2AA9398B-4AFB-7644-9AFA-D38B9BE18F2B}">
      <dsp:nvSpPr>
        <dsp:cNvPr id="0" name=""/>
        <dsp:cNvSpPr/>
      </dsp:nvSpPr>
      <dsp:spPr>
        <a:xfrm>
          <a:off x="0" y="2266334"/>
          <a:ext cx="5821767" cy="0"/>
        </a:xfrm>
        <a:prstGeom prst="line">
          <a:avLst/>
        </a:prstGeom>
        <a:solidFill>
          <a:schemeClr val="accent4">
            <a:shade val="80000"/>
            <a:hueOff val="-127562"/>
            <a:satOff val="-557"/>
            <a:lumOff val="12540"/>
            <a:alphaOff val="0"/>
          </a:schemeClr>
        </a:solidFill>
        <a:ln w="15875" cap="flat" cmpd="sng" algn="ctr">
          <a:solidFill>
            <a:schemeClr val="accent4">
              <a:shade val="80000"/>
              <a:hueOff val="-127562"/>
              <a:satOff val="-557"/>
              <a:lumOff val="12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E9B9E-1AD1-5844-ABAD-8ABF990666BF}">
      <dsp:nvSpPr>
        <dsp:cNvPr id="0" name=""/>
        <dsp:cNvSpPr/>
      </dsp:nvSpPr>
      <dsp:spPr>
        <a:xfrm>
          <a:off x="0" y="2266334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3 Year Strategic Plan for reducing TB in Redbridge 2017-2020. 2017;1.March:5+. </a:t>
          </a:r>
        </a:p>
      </dsp:txBody>
      <dsp:txXfrm>
        <a:off x="0" y="2266334"/>
        <a:ext cx="5821767" cy="755229"/>
      </dsp:txXfrm>
    </dsp:sp>
    <dsp:sp modelId="{E478B5FF-B4AA-FF4E-A61C-C54028AE0004}">
      <dsp:nvSpPr>
        <dsp:cNvPr id="0" name=""/>
        <dsp:cNvSpPr/>
      </dsp:nvSpPr>
      <dsp:spPr>
        <a:xfrm>
          <a:off x="0" y="3021563"/>
          <a:ext cx="5821767" cy="0"/>
        </a:xfrm>
        <a:prstGeom prst="line">
          <a:avLst/>
        </a:prstGeom>
        <a:solidFill>
          <a:schemeClr val="accent4">
            <a:shade val="80000"/>
            <a:hueOff val="-170082"/>
            <a:satOff val="-742"/>
            <a:lumOff val="16719"/>
            <a:alphaOff val="0"/>
          </a:schemeClr>
        </a:solidFill>
        <a:ln w="15875" cap="flat" cmpd="sng" algn="ctr">
          <a:solidFill>
            <a:schemeClr val="accent4">
              <a:shade val="80000"/>
              <a:hueOff val="-170082"/>
              <a:satOff val="-742"/>
              <a:lumOff val="16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C8513-7E72-A543-B0E8-27CCEA53091D}">
      <dsp:nvSpPr>
        <dsp:cNvPr id="0" name=""/>
        <dsp:cNvSpPr/>
      </dsp:nvSpPr>
      <dsp:spPr>
        <a:xfrm>
          <a:off x="0" y="3021563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Redbridge TB profile (2015). Public Health England; 2016. </a:t>
          </a:r>
        </a:p>
      </dsp:txBody>
      <dsp:txXfrm>
        <a:off x="0" y="3021563"/>
        <a:ext cx="5821767" cy="755229"/>
      </dsp:txXfrm>
    </dsp:sp>
    <dsp:sp modelId="{1262E607-5DAD-434C-9F7F-B2F34B5C5587}">
      <dsp:nvSpPr>
        <dsp:cNvPr id="0" name=""/>
        <dsp:cNvSpPr/>
      </dsp:nvSpPr>
      <dsp:spPr>
        <a:xfrm>
          <a:off x="0" y="3776793"/>
          <a:ext cx="5821767" cy="0"/>
        </a:xfrm>
        <a:prstGeom prst="line">
          <a:avLst/>
        </a:prstGeom>
        <a:solidFill>
          <a:schemeClr val="accent4">
            <a:shade val="80000"/>
            <a:hueOff val="-212603"/>
            <a:satOff val="-928"/>
            <a:lumOff val="20899"/>
            <a:alphaOff val="0"/>
          </a:schemeClr>
        </a:solidFill>
        <a:ln w="15875" cap="flat" cmpd="sng" algn="ctr">
          <a:solidFill>
            <a:schemeClr val="accent4">
              <a:shade val="80000"/>
              <a:hueOff val="-212603"/>
              <a:satOff val="-928"/>
              <a:lumOff val="208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ABA8A-83A7-614B-A196-1D6722733DFC}">
      <dsp:nvSpPr>
        <dsp:cNvPr id="0" name=""/>
        <dsp:cNvSpPr/>
      </dsp:nvSpPr>
      <dsp:spPr>
        <a:xfrm>
          <a:off x="0" y="3776793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Tuberculosis (TB) [Internet]. World Health Organization. 2017 [cited 7 November 2017]. Available from: http://www.who.int/mediacentre/factsheets/fs104/en/</a:t>
          </a:r>
        </a:p>
      </dsp:txBody>
      <dsp:txXfrm>
        <a:off x="0" y="3776793"/>
        <a:ext cx="5821767" cy="755229"/>
      </dsp:txXfrm>
    </dsp:sp>
    <dsp:sp modelId="{878FA2EA-144F-AB4F-8A07-004FB841D4C8}">
      <dsp:nvSpPr>
        <dsp:cNvPr id="0" name=""/>
        <dsp:cNvSpPr/>
      </dsp:nvSpPr>
      <dsp:spPr>
        <a:xfrm>
          <a:off x="0" y="4532022"/>
          <a:ext cx="5821767" cy="0"/>
        </a:xfrm>
        <a:prstGeom prst="line">
          <a:avLst/>
        </a:prstGeom>
        <a:solidFill>
          <a:schemeClr val="accent4">
            <a:shade val="80000"/>
            <a:hueOff val="-255124"/>
            <a:satOff val="-1113"/>
            <a:lumOff val="25079"/>
            <a:alphaOff val="0"/>
          </a:schemeClr>
        </a:solidFill>
        <a:ln w="15875" cap="flat" cmpd="sng" algn="ctr">
          <a:solidFill>
            <a:schemeClr val="accent4">
              <a:shade val="80000"/>
              <a:hueOff val="-255124"/>
              <a:satOff val="-1113"/>
              <a:lumOff val="25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430B-B476-704F-801E-EE5CDEC7192F}">
      <dsp:nvSpPr>
        <dsp:cNvPr id="0" name=""/>
        <dsp:cNvSpPr/>
      </dsp:nvSpPr>
      <dsp:spPr>
        <a:xfrm>
          <a:off x="0" y="4532022"/>
          <a:ext cx="5821767" cy="75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TB Awareness Project | RedbridgeCVS [Internet]. Redbridgecvs.net. 2013 [cited 7 November 2017]. Available from: https://www.redbridgecvs.net/what-we-do/health/tb-awareness-project</a:t>
          </a:r>
        </a:p>
      </dsp:txBody>
      <dsp:txXfrm>
        <a:off x="0" y="4532022"/>
        <a:ext cx="5821767" cy="75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B89A-9FF2-FD4C-9362-0820EB2020A2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FCB3-8E3B-B24B-A90F-64BEBA85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2016, 10.4 million people fell ill with TB, and 1.7 million died from the disease (including 0.4 million among people with HIV).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FCB3-8E3B-B24B-A90F-64BEBA85C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Tuberculosis in </a:t>
            </a:r>
            <a:r>
              <a:rPr lang="en-US" dirty="0" err="1" smtClean="0"/>
              <a:t>Redbridge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Paniz Hosseini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2413CC-69E6-4BDA-A88D-E4EF8F95B2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1F7357-8633-4CE7-BF80-475EE8A2FAE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E402FE4E-C12D-497C-AF81-F08E4E02B45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59247B10-170D-4E62-849A-38FCB43C6AF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89A587A7-1BEF-45AA-9EFC-6558A8749CE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AC25B5A1-6EF7-44EC-A2F0-1EDC96A79B0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80B8582C-7E17-4115-9FF1-979C8405CB5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6C4AB66-7A18-4E51-935B-237F4CA8272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CDF12911-A240-4580-8788-0C49DB1FEDB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EAE0F5DE-442D-4F6C-B02C-2568ED19585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4F24A002-AFDE-4034-85BE-CBF005AE923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36F0721E-B4B0-4A6C-A92C-F8DE92D3AC0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54D2DC98-69F8-4F2F-9D45-BDFFA5E2BBB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0A636E33-DC38-40B9-B941-037E5D8603F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03D30690-68C2-4AEC-9789-1495D97E194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1020B1B9-821B-49FB-BDC9-57DA08CBC30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20EDCE4-8B18-413F-989E-E79628E5AF1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8563351E-0DDD-4FC8-8D0C-1E446E3C1B5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15E8B705-64E7-4513-B3CB-BF46C35732B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30DAEE1C-EBB5-47F5-9E76-564FCFDBFC2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EDB255E9-A3E2-4098-99A1-FE38FAD15DA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D2507F2A-27AF-4833-8273-5FC9A988639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8DFB8904-0CB8-45AD-ABD2-F7A582365E8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TB in Redbridge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0080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627FE-0AC5-4349-AC08-45A58BEC9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7AAF7B-2090-475D-9C3E-FDC03DD87A8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F2DCEC33-4B31-44BC-99CB-9E4845DC4C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4E0A10-D288-4B22-87A1-737B0A37D1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9A3E042E-4911-425A-84BB-04BF90D07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A49226D-3129-4C5A-9641-3D03BEEA79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CC3C315-B515-4DD8-AC22-9D8417B37F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1A961828-F78F-4D56-A98E-037806C637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739D4F9D-3728-42C1-8302-452D51321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B4D9647E-354D-4CA8-B4A7-39172E5EAC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3EC74E0-5222-4ACC-BCEC-1AA189D3BC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0AE72B4-084D-42E6-ABED-5FD4650D4B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C9D1F5DD-8D50-4098-8D2B-10E284752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D48F3941-C3C7-4589-AA46-067F6BB2D0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C16BBE9A-4BE3-4401-82C5-8041DB14E5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6180330-CCD3-4D14-A652-D60C28252D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616C90F6-4133-43A5-B47C-7750FE2819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D7C03F90-E828-4414-8A53-92069FFB686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6ADDE443-75AA-4F32-A2EE-272C4347C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ACD281C1-1D59-453F-A33A-D83E39EB06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60217FAC-29FE-4D6B-9BB4-FF41AA756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0D3CC33A-6E36-4A72-9965-8E20FB05D1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F128F04E-05CD-4035-A32B-6E9ABAB931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2574CF-1D35-4994-87BD-5A3378E1AB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8B6AB33-DFE6-4FE4-94FE-C9E25424AD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t="14228" r="4493" b="8102"/>
          <a:stretch/>
        </p:blipFill>
        <p:spPr>
          <a:xfrm>
            <a:off x="1785938" y="111252"/>
            <a:ext cx="8973126" cy="5677121"/>
          </a:xfrm>
        </p:spPr>
      </p:pic>
      <p:sp>
        <p:nvSpPr>
          <p:cNvPr id="5" name="TextBox 4"/>
          <p:cNvSpPr txBox="1"/>
          <p:nvPr/>
        </p:nvSpPr>
        <p:spPr>
          <a:xfrm>
            <a:off x="261938" y="867905"/>
            <a:ext cx="10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B4298B-514D-4087-BFCF-5E0B7C9A99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250D78-05C1-41CC-8744-FF36129625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88B658F-163C-450C-B32C-2385E374B2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5AE85F6C-45F9-4F00-8AA8-52BD510596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4B0E90C3-F098-46CE-B1D9-44EDE9C6E3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FFF59D4E-9109-4D0A-8064-9C534CCFB9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4B8AAA4-1840-48B9-A1E7-8CE75F8732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5A87B14D-183F-429F-849A-A6DC957B0B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C261938-CF78-4843-9295-A20FD1591D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70557A9F-9800-4BDA-8EA5-312FBB056F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55443555-50A7-490F-A7BD-C3761876BE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0E25D709-0236-44C4-9AD0-23C27FFB64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2D3488E-C376-4058-9B14-3E67ECCF40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29C0577D-AE94-4E3E-AFE9-87D6F505C6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628A3D14-A3AE-415B-81C0-10DABBD63C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7722035-1059-41F4-801E-F6C3F43831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98275878-64ED-413C-B1B9-654EE17C5D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6BE90BD7-1A14-43A3-8CD4-8D181EE630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609B6EC-0BA4-4C45-B9CA-311B34B83A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BA3962A2-D76B-4346-9535-356648073A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28CBAD67-783A-4EFF-852A-40CD9D58C3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780BC275-9329-40AA-849F-7B258245EE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55DA4B63-E5E4-49C5-BC03-E5A312146F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36482" r="7142" b="26683"/>
          <a:stretch/>
        </p:blipFill>
        <p:spPr>
          <a:xfrm>
            <a:off x="442928" y="1707245"/>
            <a:ext cx="10760060" cy="3553731"/>
          </a:xfrm>
        </p:spPr>
      </p:pic>
      <p:sp>
        <p:nvSpPr>
          <p:cNvPr id="32" name="TextBox 31"/>
          <p:cNvSpPr txBox="1"/>
          <p:nvPr/>
        </p:nvSpPr>
        <p:spPr>
          <a:xfrm>
            <a:off x="261938" y="867905"/>
            <a:ext cx="10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627FE-0AC5-4349-AC08-45A58BEC9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7AAF7B-2090-475D-9C3E-FDC03DD87A8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F2DCEC33-4B31-44BC-99CB-9E4845DC4C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4E0A10-D288-4B22-87A1-737B0A37D1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9A3E042E-4911-425A-84BB-04BF90D07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A49226D-3129-4C5A-9641-3D03BEEA79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CC3C315-B515-4DD8-AC22-9D8417B37F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1A961828-F78F-4D56-A98E-037806C637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739D4F9D-3728-42C1-8302-452D51321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B4D9647E-354D-4CA8-B4A7-39172E5EAC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3EC74E0-5222-4ACC-BCEC-1AA189D3BC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0AE72B4-084D-42E6-ABED-5FD4650D4B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C9D1F5DD-8D50-4098-8D2B-10E284752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D48F3941-C3C7-4589-AA46-067F6BB2D0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C16BBE9A-4BE3-4401-82C5-8041DB14E5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6180330-CCD3-4D14-A652-D60C28252D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616C90F6-4133-43A5-B47C-7750FE2819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D7C03F90-E828-4414-8A53-92069FFB686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6ADDE443-75AA-4F32-A2EE-272C4347C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ACD281C1-1D59-453F-A33A-D83E39EB06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60217FAC-29FE-4D6B-9BB4-FF41AA756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0D3CC33A-6E36-4A72-9965-8E20FB05D1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F128F04E-05CD-4035-A32B-6E9ABAB931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2574CF-1D35-4994-87BD-5A3378E1AB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8B6AB33-DFE6-4FE4-94FE-C9E25424AD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560" y="-263637"/>
            <a:ext cx="5500687" cy="1657574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err="1" smtClean="0">
                <a:solidFill>
                  <a:schemeClr val="accent1"/>
                </a:solidFill>
              </a:rPr>
              <a:t>Redbridge</a:t>
            </a:r>
            <a:r>
              <a:rPr lang="en-US" sz="4400" b="1" dirty="0" smtClean="0">
                <a:solidFill>
                  <a:schemeClr val="accent1"/>
                </a:solidFill>
              </a:rPr>
              <a:t> Response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610" y="826740"/>
            <a:ext cx="7036079" cy="501537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Redbridge</a:t>
            </a:r>
            <a:r>
              <a:rPr lang="en-US" dirty="0">
                <a:solidFill>
                  <a:schemeClr val="accent6"/>
                </a:solidFill>
              </a:rPr>
              <a:t> 3 year strategic plan </a:t>
            </a:r>
            <a:r>
              <a:rPr lang="en-US" dirty="0">
                <a:solidFill>
                  <a:schemeClr val="accent6"/>
                </a:solidFill>
                <a:sym typeface="Wingdings"/>
              </a:rPr>
              <a:t> </a:t>
            </a: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/>
              </a:rPr>
              <a:t>Aspire to reduce the incidence of active TB cases in the area by 50% by 2020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/>
              </a:rPr>
              <a:t>Addressing social determinants such as housing, mental health and addiction treatment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/>
              </a:rPr>
              <a:t>Prevent the development of active TB in those with latent TB through screening and treatment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/>
              </a:rPr>
              <a:t>Ensure public health response is robust and timely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/>
              </a:rPr>
              <a:t>Ensure diagnosis, treatment and care of people with TB</a:t>
            </a:r>
            <a:r>
              <a:rPr lang="en-US" dirty="0" smtClean="0">
                <a:sym typeface="Wingdings"/>
              </a:rPr>
              <a:t>. </a:t>
            </a:r>
            <a:r>
              <a:rPr lang="en-US" baseline="30000" dirty="0" smtClean="0">
                <a:sym typeface="Wingdings"/>
              </a:rPr>
              <a:t>(4)</a:t>
            </a:r>
            <a:endParaRPr lang="en-US" baseline="30000" dirty="0">
              <a:sym typeface="Wingdings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2934" y="806493"/>
            <a:ext cx="4842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TB Awareness project 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</a:t>
            </a:r>
          </a:p>
          <a:p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Since 2013</a:t>
            </a:r>
          </a:p>
          <a:p>
            <a:pPr marL="285750" indent="-285750">
              <a:buFontTx/>
              <a:buChar char="-"/>
            </a:pPr>
            <a:endParaRPr lang="en-US" dirty="0" smtClean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Raise </a:t>
            </a:r>
            <a:r>
              <a:rPr lang="en-US" dirty="0"/>
              <a:t>awareness about TB amongst communities who are at high risk of </a:t>
            </a:r>
            <a:r>
              <a:rPr lang="en-US" dirty="0" smtClean="0"/>
              <a:t>TB.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a team of community leaders who will </a:t>
            </a:r>
            <a:r>
              <a:rPr lang="en-US" dirty="0" smtClean="0"/>
              <a:t>are called "Health Buddies".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Also hosts a TB Partnership Group in </a:t>
            </a:r>
            <a:r>
              <a:rPr lang="en-US" dirty="0" err="1" smtClean="0"/>
              <a:t>Redbridge</a:t>
            </a:r>
            <a:r>
              <a:rPr lang="en-US" dirty="0" smtClean="0"/>
              <a:t> which meets on a quarterly basis.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Includes </a:t>
            </a:r>
            <a:r>
              <a:rPr lang="en-US" dirty="0"/>
              <a:t>representation from </a:t>
            </a:r>
            <a:r>
              <a:rPr lang="en-US" dirty="0" smtClean="0"/>
              <a:t>TB </a:t>
            </a:r>
            <a:r>
              <a:rPr lang="en-US" dirty="0"/>
              <a:t>Alert, </a:t>
            </a:r>
            <a:r>
              <a:rPr lang="en-US" dirty="0" err="1"/>
              <a:t>Redbridge</a:t>
            </a:r>
            <a:r>
              <a:rPr lang="en-US" dirty="0"/>
              <a:t> Clinical Commissioning Group, </a:t>
            </a:r>
            <a:r>
              <a:rPr lang="en-US" dirty="0" smtClean="0"/>
              <a:t>Public </a:t>
            </a:r>
            <a:r>
              <a:rPr lang="en-US" dirty="0"/>
              <a:t>Health England, voluntary groups and </a:t>
            </a:r>
            <a:r>
              <a:rPr lang="en-US" dirty="0" smtClean="0"/>
              <a:t>patients etc. </a:t>
            </a:r>
            <a:r>
              <a:rPr lang="en-US" baseline="30000" dirty="0" smtClean="0"/>
              <a:t>(7)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9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="0" i="0" kern="1200" cap="none" spc="-150" dirty="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References</a:t>
            </a:r>
          </a:p>
        </p:txBody>
      </p:sp>
      <p:graphicFrame>
        <p:nvGraphicFramePr>
          <p:cNvPr id="62" name="TextBox 3"/>
          <p:cNvGraphicFramePr/>
          <p:nvPr>
            <p:extLst>
              <p:ext uri="{D42A27DB-BD31-4B8C-83A1-F6EECF244321}">
                <p14:modId xmlns:p14="http://schemas.microsoft.com/office/powerpoint/2010/main" val="2769583085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73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427" y="-246235"/>
            <a:ext cx="6281873" cy="65767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dirty="0" smtClean="0"/>
              <a:t>Tuberculosis is an infectious disease that is spread through inhaling tiny droplets from the coughs or sneezes of an infected person. </a:t>
            </a:r>
            <a:r>
              <a:rPr lang="en-US" sz="2100" baseline="30000" dirty="0" smtClean="0"/>
              <a:t>(1)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100" baseline="300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dirty="0" smtClean="0"/>
              <a:t>It is caused by the</a:t>
            </a:r>
            <a:r>
              <a:rPr lang="en-US" sz="2100" dirty="0"/>
              <a:t> </a:t>
            </a:r>
            <a:r>
              <a:rPr lang="en-US" sz="2100" dirty="0" smtClean="0"/>
              <a:t>bacterium </a:t>
            </a:r>
            <a:r>
              <a:rPr lang="en-US" sz="2100" i="1" dirty="0" smtClean="0"/>
              <a:t>Mycobacterium tuberculosis</a:t>
            </a:r>
            <a:r>
              <a:rPr lang="en-US" sz="2100" dirty="0" smtClean="0"/>
              <a:t>. </a:t>
            </a:r>
            <a:r>
              <a:rPr lang="en-US" sz="2100" baseline="30000" dirty="0" smtClean="0"/>
              <a:t>(2)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dirty="0"/>
              <a:t> </a:t>
            </a:r>
            <a:r>
              <a:rPr lang="en-US" sz="2100" dirty="0" smtClean="0"/>
              <a:t>It </a:t>
            </a:r>
            <a:r>
              <a:rPr lang="en-US" sz="2100" dirty="0"/>
              <a:t>mainly affects the lungs, but </a:t>
            </a:r>
            <a:r>
              <a:rPr lang="en-US" sz="2100" dirty="0" smtClean="0"/>
              <a:t>can also affect </a:t>
            </a:r>
            <a:r>
              <a:rPr lang="en-US" sz="2100" dirty="0"/>
              <a:t>the </a:t>
            </a:r>
            <a:r>
              <a:rPr lang="en-US" sz="2100" dirty="0" smtClean="0"/>
              <a:t>stomach, glands</a:t>
            </a:r>
            <a:r>
              <a:rPr lang="en-US" sz="2100" dirty="0"/>
              <a:t>, bones and nervous system</a:t>
            </a:r>
            <a:r>
              <a:rPr lang="en-US" sz="2100" dirty="0" smtClean="0"/>
              <a:t>. </a:t>
            </a:r>
            <a:r>
              <a:rPr lang="en-US" sz="2100" baseline="30000" dirty="0" smtClean="0"/>
              <a:t>(1)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dirty="0"/>
              <a:t>Persons with latent TB infection do not feel sick and do not have any </a:t>
            </a:r>
            <a:r>
              <a:rPr lang="en-US" sz="2100" dirty="0" smtClean="0"/>
              <a:t>symptoms.  </a:t>
            </a:r>
            <a:r>
              <a:rPr lang="en-US" sz="2100" baseline="30000" dirty="0" smtClean="0"/>
              <a:t>(3)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dirty="0" smtClean="0"/>
              <a:t>The only </a:t>
            </a:r>
            <a:r>
              <a:rPr lang="en-US" sz="2100" dirty="0"/>
              <a:t>sign of TB infection is a positive reaction to the tuberculin skin test or TB blood test. </a:t>
            </a:r>
            <a:r>
              <a:rPr lang="en-US" sz="2100" dirty="0" smtClean="0"/>
              <a:t> </a:t>
            </a:r>
            <a:r>
              <a:rPr lang="en-US" sz="2100" baseline="30000" dirty="0" smtClean="0"/>
              <a:t>(3)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100" b="1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100" b="1" dirty="0" smtClean="0"/>
              <a:t>Persons </a:t>
            </a:r>
            <a:r>
              <a:rPr lang="en-US" sz="2100" b="1" dirty="0"/>
              <a:t>with latent TB infection are not infectious and cannot spread TB infection to others</a:t>
            </a:r>
            <a:r>
              <a:rPr lang="en-US" sz="2100" dirty="0" smtClean="0"/>
              <a:t>. </a:t>
            </a:r>
            <a:r>
              <a:rPr lang="en-US" sz="2100" baseline="30000" dirty="0" smtClean="0"/>
              <a:t>(3)</a:t>
            </a:r>
          </a:p>
          <a:p>
            <a:r>
              <a:rPr lang="en-US" sz="2100" dirty="0" smtClean="0"/>
              <a:t>Can </a:t>
            </a:r>
            <a:r>
              <a:rPr lang="en-US" sz="2100" dirty="0"/>
              <a:t>be cured if it's treated with the </a:t>
            </a:r>
            <a:r>
              <a:rPr lang="en-US" sz="2100" dirty="0" smtClean="0"/>
              <a:t>right</a:t>
            </a:r>
            <a:r>
              <a:rPr lang="en-US" sz="2100" dirty="0"/>
              <a:t> </a:t>
            </a:r>
            <a:r>
              <a:rPr lang="en-US" sz="2100" dirty="0" smtClean="0"/>
              <a:t>antibiotics. </a:t>
            </a:r>
            <a:r>
              <a:rPr lang="en-US" sz="2100" baseline="30000" dirty="0" smtClean="0"/>
              <a:t>(1)</a:t>
            </a:r>
          </a:p>
          <a:p>
            <a:r>
              <a:rPr lang="en-US" sz="2100" dirty="0" smtClean="0"/>
              <a:t>The BCG vaccine also provides protection towards TB. </a:t>
            </a:r>
            <a:r>
              <a:rPr lang="en-US" sz="2100" baseline="30000" dirty="0" smtClean="0"/>
              <a:t>(1)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31" t="1830" r="4135" b="43268"/>
          <a:stretch/>
        </p:blipFill>
        <p:spPr>
          <a:xfrm>
            <a:off x="48692" y="3955195"/>
            <a:ext cx="5355847" cy="29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F08744-9D7B-4693-B8D6-2A5210AE96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xmlns="" id="{5B2E630F-F386-44FA-B1A1-C10A9BF434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73567C09-8B4D-49A6-A711-C44C5807D8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n-US" dirty="0"/>
              <a:t>Important: TB has been referred to as a social disease with medical and clinical ramifications. Referred to as a disease of poverty. Perceptions varies with cultural, ethnic, education and socioeconomic differences. </a:t>
            </a:r>
            <a:r>
              <a:rPr lang="en-US" dirty="0" smtClean="0"/>
              <a:t> (4)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4" y="2355656"/>
            <a:ext cx="2336800" cy="21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DB7353-7D7A-431B-A5B6-A3845E6F2BB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9E8D15D6-6183-4BE1-A315-C7EC9C1A53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2A253FA-4E60-4B4D-94B0-93ECFCF309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1B39AD1-11BD-457B-822C-A873607F41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CC286005-78D5-4BE4-AA8B-75CDC07E7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09E4A22D-7E83-4F24-97FE-931A93CACC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4351E96B-8DD4-4D5E-A9F0-C47F5F3378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FF78610-2475-4756-9EC8-5DA7D8902D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7ACAE44-681D-4CBC-B2AB-E5131DF5A8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A22E4A0-73AA-4722-9C16-F3AF9A33E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BB36E626-EBEB-41C0-B224-8DB049DB4D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D603DEC5-BED4-4DB6-A253-F61CC36742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86AE9DE6-CA9A-479B-A0FB-0E1BAC7A65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6CB8DC8-E75F-4574-A290-AAB7031BE8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1CA657E1-3A52-4C23-AA47-EBB2D5C414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ED4F701B-2A93-464F-A673-54EED5C4C4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9977C34F-F6C9-4749-B201-7B928802DF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3A913E6B-DBE9-4291-A34C-36069ECB8E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7D415C04-AB5C-4B76-9E49-EEBAEE64D04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151FDC11-E872-4EAE-A597-822F9FE17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B24766B-81CA-44C7-BF11-77A12BA424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A2F9962-DEB8-461C-8B4C-C0ED0D8A7B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C0672E08-EB09-4B8E-8522-24BBC2CFFD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447AB64-F3EC-4A1F-BFD4-F0F9DB3DAD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/>
              <a:t>TB on an global perspective</a:t>
            </a:r>
          </a:p>
        </p:txBody>
      </p:sp>
    </p:spTree>
    <p:extLst>
      <p:ext uri="{BB962C8B-B14F-4D97-AF65-F5344CB8AC3E}">
        <p14:creationId xmlns:p14="http://schemas.microsoft.com/office/powerpoint/2010/main" val="3730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B4298B-514D-4087-BFCF-5E0B7C9A99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250D78-05C1-41CC-8744-FF36129625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88B658F-163C-450C-B32C-2385E374B2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5AE85F6C-45F9-4F00-8AA8-52BD510596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4B0E90C3-F098-46CE-B1D9-44EDE9C6E3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FFF59D4E-9109-4D0A-8064-9C534CCFB9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4B8AAA4-1840-48B9-A1E7-8CE75F8732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5A87B14D-183F-429F-849A-A6DC957B0B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C261938-CF78-4843-9295-A20FD1591D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70557A9F-9800-4BDA-8EA5-312FBB056F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55443555-50A7-490F-A7BD-C3761876BE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0E25D709-0236-44C4-9AD0-23C27FFB64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2D3488E-C376-4058-9B14-3E67ECCF40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29C0577D-AE94-4E3E-AFE9-87D6F505C6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628A3D14-A3AE-415B-81C0-10DABBD63C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7722035-1059-41F4-801E-F6C3F43831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98275878-64ED-413C-B1B9-654EE17C5D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6BE90BD7-1A14-43A3-8CD4-8D181EE630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609B6EC-0BA4-4C45-B9CA-311B34B83A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BA3962A2-D76B-4346-9535-356648073A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28CBAD67-783A-4EFF-852A-40CD9D58C3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780BC275-9329-40AA-849F-7B258245EE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55DA4B63-E5E4-49C5-BC03-E5A312146F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54" y="192881"/>
            <a:ext cx="10841971" cy="562037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b="1" dirty="0"/>
              <a:t>Tuberculosis (TB) is one of the top 10 causes of death worldwide</a:t>
            </a:r>
            <a:r>
              <a:rPr lang="en-US" sz="1600" b="1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/>
              <a:t>In 2016, 10.4 million people fell ill with TB, and 1.7 million died from the </a:t>
            </a:r>
            <a:r>
              <a:rPr lang="en-US" sz="1600" dirty="0" smtClean="0"/>
              <a:t>disease.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 smtClean="0"/>
              <a:t>Over </a:t>
            </a:r>
            <a:r>
              <a:rPr lang="en-US" sz="1600" dirty="0"/>
              <a:t>95% of TB deaths occur in low- and middle-income countries.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/>
              <a:t>Seven countries account for 64% of the total, with India leading the count, followed by Indonesia, China, Philippines, </a:t>
            </a:r>
            <a:r>
              <a:rPr lang="en-US" sz="1600" dirty="0" smtClean="0"/>
              <a:t>Pakistan.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/>
              <a:t>An estimated 53 million lives were saved through TB diagnosis and treatment between 2000 and 2016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/>
              <a:t>Tuberculosis mostly affects adults in their most productive years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 smtClean="0"/>
              <a:t>In </a:t>
            </a:r>
            <a:r>
              <a:rPr lang="en-US" sz="1600" dirty="0"/>
              <a:t>2016, the largest number of new TB cases occurred in Asia, with 45% of new cases, followed by Africa, with 25% of new cases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600" dirty="0" smtClean="0"/>
              <a:t>In </a:t>
            </a:r>
            <a:r>
              <a:rPr lang="en-US" sz="1600" dirty="0"/>
              <a:t>2016, 87% of new TB cases occurred in the 30 high TB burden </a:t>
            </a:r>
            <a:r>
              <a:rPr lang="en-US" sz="1600" dirty="0" smtClean="0"/>
              <a:t>countries.</a:t>
            </a:r>
            <a:endParaRPr lang="en-US" sz="1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324" y="4351862"/>
            <a:ext cx="4135437" cy="24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and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living with HIV are 20 to 30 times more likely to develop active TB disease than people without HIV.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627FE-0AC5-4349-AC08-45A58BEC9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7AAF7B-2090-475D-9C3E-FDC03DD87A8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F2DCEC33-4B31-44BC-99CB-9E4845DC4C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4E0A10-D288-4B22-87A1-737B0A37D1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9A3E042E-4911-425A-84BB-04BF90D07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A49226D-3129-4C5A-9641-3D03BEEA79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CC3C315-B515-4DD8-AC22-9D8417B37F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1A961828-F78F-4D56-A98E-037806C637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739D4F9D-3728-42C1-8302-452D51321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B4D9647E-354D-4CA8-B4A7-39172E5EAC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3EC74E0-5222-4ACC-BCEC-1AA189D3BC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0AE72B4-084D-42E6-ABED-5FD4650D4B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C9D1F5DD-8D50-4098-8D2B-10E284752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D48F3941-C3C7-4589-AA46-067F6BB2D0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C16BBE9A-4BE3-4401-82C5-8041DB14E5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6180330-CCD3-4D14-A652-D60C28252D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616C90F6-4133-43A5-B47C-7750FE2819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D7C03F90-E828-4414-8A53-92069FFB686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6ADDE443-75AA-4F32-A2EE-272C4347C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ACD281C1-1D59-453F-A33A-D83E39EB06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60217FAC-29FE-4D6B-9BB4-FF41AA756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0D3CC33A-6E36-4A72-9965-8E20FB05D1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F128F04E-05CD-4035-A32B-6E9ABAB931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2574CF-1D35-4994-87BD-5A3378E1AB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8B6AB33-DFE6-4FE4-94FE-C9E25424AD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>WHO RESPONSE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163" y="969981"/>
            <a:ext cx="5511800" cy="417127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b="1" dirty="0" smtClean="0">
                <a:solidFill>
                  <a:schemeClr val="accent6"/>
                </a:solidFill>
              </a:rPr>
              <a:t>WHO pursues 6 core functions in addressing TB: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dirty="0"/>
              <a:t>global leadership on matters critical to TB.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Developing evidence-based policies, strategies and standards for TB prevention, care and </a:t>
            </a:r>
            <a:r>
              <a:rPr lang="en-US" dirty="0" smtClean="0"/>
              <a:t>control.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dirty="0"/>
              <a:t>technical support to Member </a:t>
            </a:r>
            <a:r>
              <a:rPr lang="en-US" dirty="0" smtClean="0"/>
              <a:t>States and </a:t>
            </a:r>
            <a:r>
              <a:rPr lang="en-US" dirty="0"/>
              <a:t>building sustainable capacity.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Monitoring the global TB situation, and measuring progress in TB care, control, and financing.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Shaping the TB research agenda and stimulating the </a:t>
            </a:r>
            <a:r>
              <a:rPr lang="en-US" dirty="0" smtClean="0"/>
              <a:t>production of valuable </a:t>
            </a:r>
            <a:r>
              <a:rPr lang="en-US" dirty="0"/>
              <a:t>knowledge.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Facilitating and engaging in partnerships for TB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DB7353-7D7A-431B-A5B6-A3845E6F2BB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9E8D15D6-6183-4BE1-A315-C7EC9C1A53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2A253FA-4E60-4B4D-94B0-93ECFCF309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1B39AD1-11BD-457B-822C-A873607F41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CC286005-78D5-4BE4-AA8B-75CDC07E78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09E4A22D-7E83-4F24-97FE-931A93CACC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4351E96B-8DD4-4D5E-A9F0-C47F5F3378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FF78610-2475-4756-9EC8-5DA7D8902D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7ACAE44-681D-4CBC-B2AB-E5131DF5A8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A22E4A0-73AA-4722-9C16-F3AF9A33EC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BB36E626-EBEB-41C0-B224-8DB049DB4D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D603DEC5-BED4-4DB6-A253-F61CC36742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86AE9DE6-CA9A-479B-A0FB-0E1BAC7A65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6CB8DC8-E75F-4574-A290-AAB7031BE8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1CA657E1-3A52-4C23-AA47-EBB2D5C414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ED4F701B-2A93-464F-A673-54EED5C4C4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9977C34F-F6C9-4749-B201-7B928802DF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3A913E6B-DBE9-4291-A34C-36069ECB8E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7D415C04-AB5C-4B76-9E49-EEBAEE64D04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151FDC11-E872-4EAE-A597-822F9FE17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B24766B-81CA-44C7-BF11-77A12BA424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A2F9962-DEB8-461C-8B4C-C0ED0D8A7B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C0672E08-EB09-4B8E-8522-24BBC2CFFD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447AB64-F3EC-4A1F-BFD4-F0F9DB3DAD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/>
              <a:t>TB </a:t>
            </a:r>
            <a:r>
              <a:rPr lang="en-US" sz="4800" dirty="0" smtClean="0"/>
              <a:t>in </a:t>
            </a:r>
            <a:r>
              <a:rPr lang="en-US" sz="4800" dirty="0" err="1" smtClean="0"/>
              <a:t>Redbridge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in </a:t>
            </a:r>
            <a:r>
              <a:rPr lang="en-US" dirty="0" err="1" smtClean="0"/>
              <a:t>Redbridge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2015, 114 cases of TB were notified in residents of </a:t>
            </a:r>
            <a:r>
              <a:rPr lang="en-US" dirty="0" err="1" smtClean="0"/>
              <a:t>Redbridge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rates in the south and south east of the </a:t>
            </a:r>
            <a:r>
              <a:rPr lang="en-US" dirty="0" smtClean="0"/>
              <a:t>borough.</a:t>
            </a:r>
          </a:p>
          <a:p>
            <a:r>
              <a:rPr lang="en-US" dirty="0"/>
              <a:t>The TB rate in </a:t>
            </a:r>
            <a:r>
              <a:rPr lang="en-US" dirty="0" err="1"/>
              <a:t>Redbridge</a:t>
            </a:r>
            <a:r>
              <a:rPr lang="en-US" dirty="0"/>
              <a:t> has decreased since 2011 but remains above the London </a:t>
            </a:r>
            <a:r>
              <a:rPr lang="en-US" dirty="0" smtClean="0"/>
              <a:t>average.</a:t>
            </a:r>
            <a:endParaRPr lang="en-US" dirty="0"/>
          </a:p>
          <a:p>
            <a:r>
              <a:rPr lang="en-US" dirty="0"/>
              <a:t>Most cases occurred in those aged 20-39 years old, with a median age of 35 </a:t>
            </a:r>
            <a:r>
              <a:rPr lang="en-US" dirty="0" smtClean="0"/>
              <a:t>years.</a:t>
            </a:r>
            <a:endParaRPr lang="en-US" dirty="0"/>
          </a:p>
          <a:p>
            <a:r>
              <a:rPr lang="en-US" dirty="0"/>
              <a:t>In 2015, 8% of cases were diagnosed in non-UK born individuals who entered the UK within the previous </a:t>
            </a:r>
            <a:r>
              <a:rPr lang="en-US" dirty="0" smtClean="0"/>
              <a:t>2 years </a:t>
            </a:r>
            <a:r>
              <a:rPr lang="en-US" dirty="0"/>
              <a:t>and 27% 2-5 years since </a:t>
            </a:r>
            <a:r>
              <a:rPr lang="en-US" dirty="0" smtClean="0"/>
              <a:t>entry. (5)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7667</TotalTime>
  <Words>834</Words>
  <Application>Microsoft Macintosh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Courier New</vt:lpstr>
      <vt:lpstr>Rockwell</vt:lpstr>
      <vt:lpstr>Wingdings</vt:lpstr>
      <vt:lpstr>Atlas</vt:lpstr>
      <vt:lpstr>Tuberculosis in Redbridge</vt:lpstr>
      <vt:lpstr>What is TB?</vt:lpstr>
      <vt:lpstr>PowerPoint Presentation</vt:lpstr>
      <vt:lpstr>TB on an global perspective</vt:lpstr>
      <vt:lpstr>PowerPoint Presentation</vt:lpstr>
      <vt:lpstr>TB and HIV</vt:lpstr>
      <vt:lpstr>WHO RESPONSE</vt:lpstr>
      <vt:lpstr>TB in Redbridge</vt:lpstr>
      <vt:lpstr>TB in Redbridge</vt:lpstr>
      <vt:lpstr>TB in Redbridge</vt:lpstr>
      <vt:lpstr>PowerPoint Presentation</vt:lpstr>
      <vt:lpstr>PowerPoint Presentation</vt:lpstr>
      <vt:lpstr>Redbridge Response</vt:lpstr>
      <vt:lpstr>References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Redbridge</dc:title>
  <dc:creator>Paniz Hosseini</dc:creator>
  <cp:lastModifiedBy>Paniz Hosseini</cp:lastModifiedBy>
  <cp:revision>57</cp:revision>
  <dcterms:created xsi:type="dcterms:W3CDTF">2017-11-03T11:51:52Z</dcterms:created>
  <dcterms:modified xsi:type="dcterms:W3CDTF">2017-11-08T19:39:12Z</dcterms:modified>
</cp:coreProperties>
</file>