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5" r:id="rId7"/>
    <p:sldId id="264" r:id="rId8"/>
    <p:sldId id="266"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3" autoAdjust="0"/>
    <p:restoredTop sz="94660"/>
  </p:normalViewPr>
  <p:slideViewPr>
    <p:cSldViewPr snapToGrid="0">
      <p:cViewPr varScale="1">
        <p:scale>
          <a:sx n="117" d="100"/>
          <a:sy n="117" d="100"/>
        </p:scale>
        <p:origin x="33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C8E460A-FA91-4674-A377-D55E4098FC00}" type="datetimeFigureOut">
              <a:rPr lang="en-GB" smtClean="0"/>
              <a:t>09/02/2018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D1A8C4-CF64-4ECF-B168-E18AB1F99218}" type="slidenum">
              <a:rPr lang="en-GB" smtClean="0"/>
              <a:t>‹#›</a:t>
            </a:fld>
            <a:endParaRPr lang="en-GB"/>
          </a:p>
        </p:txBody>
      </p:sp>
    </p:spTree>
    <p:extLst>
      <p:ext uri="{BB962C8B-B14F-4D97-AF65-F5344CB8AC3E}">
        <p14:creationId xmlns:p14="http://schemas.microsoft.com/office/powerpoint/2010/main" val="3115928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C8E460A-FA91-4674-A377-D55E4098FC00}" type="datetimeFigureOut">
              <a:rPr lang="en-GB" smtClean="0"/>
              <a:t>09/02/2018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D1A8C4-CF64-4ECF-B168-E18AB1F99218}" type="slidenum">
              <a:rPr lang="en-GB" smtClean="0"/>
              <a:t>‹#›</a:t>
            </a:fld>
            <a:endParaRPr lang="en-GB"/>
          </a:p>
        </p:txBody>
      </p:sp>
    </p:spTree>
    <p:extLst>
      <p:ext uri="{BB962C8B-B14F-4D97-AF65-F5344CB8AC3E}">
        <p14:creationId xmlns:p14="http://schemas.microsoft.com/office/powerpoint/2010/main" val="427749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C8E460A-FA91-4674-A377-D55E4098FC00}" type="datetimeFigureOut">
              <a:rPr lang="en-GB" smtClean="0"/>
              <a:t>09/02/2018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D1A8C4-CF64-4ECF-B168-E18AB1F99218}" type="slidenum">
              <a:rPr lang="en-GB" smtClean="0"/>
              <a:t>‹#›</a:t>
            </a:fld>
            <a:endParaRPr lang="en-GB"/>
          </a:p>
        </p:txBody>
      </p:sp>
    </p:spTree>
    <p:extLst>
      <p:ext uri="{BB962C8B-B14F-4D97-AF65-F5344CB8AC3E}">
        <p14:creationId xmlns:p14="http://schemas.microsoft.com/office/powerpoint/2010/main" val="1557729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C8E460A-FA91-4674-A377-D55E4098FC00}" type="datetimeFigureOut">
              <a:rPr lang="en-GB" smtClean="0"/>
              <a:t>09/02/2018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D1A8C4-CF64-4ECF-B168-E18AB1F99218}" type="slidenum">
              <a:rPr lang="en-GB" smtClean="0"/>
              <a:t>‹#›</a:t>
            </a:fld>
            <a:endParaRPr lang="en-GB"/>
          </a:p>
        </p:txBody>
      </p:sp>
    </p:spTree>
    <p:extLst>
      <p:ext uri="{BB962C8B-B14F-4D97-AF65-F5344CB8AC3E}">
        <p14:creationId xmlns:p14="http://schemas.microsoft.com/office/powerpoint/2010/main" val="1330075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C8E460A-FA91-4674-A377-D55E4098FC00}" type="datetimeFigureOut">
              <a:rPr lang="en-GB" smtClean="0"/>
              <a:t>09/02/2018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D1A8C4-CF64-4ECF-B168-E18AB1F99218}" type="slidenum">
              <a:rPr lang="en-GB" smtClean="0"/>
              <a:t>‹#›</a:t>
            </a:fld>
            <a:endParaRPr lang="en-GB"/>
          </a:p>
        </p:txBody>
      </p:sp>
    </p:spTree>
    <p:extLst>
      <p:ext uri="{BB962C8B-B14F-4D97-AF65-F5344CB8AC3E}">
        <p14:creationId xmlns:p14="http://schemas.microsoft.com/office/powerpoint/2010/main" val="2591916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C8E460A-FA91-4674-A377-D55E4098FC00}" type="datetimeFigureOut">
              <a:rPr lang="en-GB" smtClean="0"/>
              <a:t>09/02/2018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D1A8C4-CF64-4ECF-B168-E18AB1F99218}" type="slidenum">
              <a:rPr lang="en-GB" smtClean="0"/>
              <a:t>‹#›</a:t>
            </a:fld>
            <a:endParaRPr lang="en-GB"/>
          </a:p>
        </p:txBody>
      </p:sp>
    </p:spTree>
    <p:extLst>
      <p:ext uri="{BB962C8B-B14F-4D97-AF65-F5344CB8AC3E}">
        <p14:creationId xmlns:p14="http://schemas.microsoft.com/office/powerpoint/2010/main" val="2311626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C8E460A-FA91-4674-A377-D55E4098FC00}" type="datetimeFigureOut">
              <a:rPr lang="en-GB" smtClean="0"/>
              <a:t>09/02/2018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2D1A8C4-CF64-4ECF-B168-E18AB1F99218}" type="slidenum">
              <a:rPr lang="en-GB" smtClean="0"/>
              <a:t>‹#›</a:t>
            </a:fld>
            <a:endParaRPr lang="en-GB"/>
          </a:p>
        </p:txBody>
      </p:sp>
    </p:spTree>
    <p:extLst>
      <p:ext uri="{BB962C8B-B14F-4D97-AF65-F5344CB8AC3E}">
        <p14:creationId xmlns:p14="http://schemas.microsoft.com/office/powerpoint/2010/main" val="2510935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C8E460A-FA91-4674-A377-D55E4098FC00}" type="datetimeFigureOut">
              <a:rPr lang="en-GB" smtClean="0"/>
              <a:t>09/02/2018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2D1A8C4-CF64-4ECF-B168-E18AB1F99218}" type="slidenum">
              <a:rPr lang="en-GB" smtClean="0"/>
              <a:t>‹#›</a:t>
            </a:fld>
            <a:endParaRPr lang="en-GB"/>
          </a:p>
        </p:txBody>
      </p:sp>
    </p:spTree>
    <p:extLst>
      <p:ext uri="{BB962C8B-B14F-4D97-AF65-F5344CB8AC3E}">
        <p14:creationId xmlns:p14="http://schemas.microsoft.com/office/powerpoint/2010/main" val="135678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8E460A-FA91-4674-A377-D55E4098FC00}" type="datetimeFigureOut">
              <a:rPr lang="en-GB" smtClean="0"/>
              <a:t>09/02/2018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2D1A8C4-CF64-4ECF-B168-E18AB1F99218}" type="slidenum">
              <a:rPr lang="en-GB" smtClean="0"/>
              <a:t>‹#›</a:t>
            </a:fld>
            <a:endParaRPr lang="en-GB"/>
          </a:p>
        </p:txBody>
      </p:sp>
    </p:spTree>
    <p:extLst>
      <p:ext uri="{BB962C8B-B14F-4D97-AF65-F5344CB8AC3E}">
        <p14:creationId xmlns:p14="http://schemas.microsoft.com/office/powerpoint/2010/main" val="3001109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C8E460A-FA91-4674-A377-D55E4098FC00}" type="datetimeFigureOut">
              <a:rPr lang="en-GB" smtClean="0"/>
              <a:t>09/02/2018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D1A8C4-CF64-4ECF-B168-E18AB1F99218}" type="slidenum">
              <a:rPr lang="en-GB" smtClean="0"/>
              <a:t>‹#›</a:t>
            </a:fld>
            <a:endParaRPr lang="en-GB"/>
          </a:p>
        </p:txBody>
      </p:sp>
    </p:spTree>
    <p:extLst>
      <p:ext uri="{BB962C8B-B14F-4D97-AF65-F5344CB8AC3E}">
        <p14:creationId xmlns:p14="http://schemas.microsoft.com/office/powerpoint/2010/main" val="913537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C8E460A-FA91-4674-A377-D55E4098FC00}" type="datetimeFigureOut">
              <a:rPr lang="en-GB" smtClean="0"/>
              <a:t>09/02/2018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D1A8C4-CF64-4ECF-B168-E18AB1F99218}" type="slidenum">
              <a:rPr lang="en-GB" smtClean="0"/>
              <a:t>‹#›</a:t>
            </a:fld>
            <a:endParaRPr lang="en-GB"/>
          </a:p>
        </p:txBody>
      </p:sp>
    </p:spTree>
    <p:extLst>
      <p:ext uri="{BB962C8B-B14F-4D97-AF65-F5344CB8AC3E}">
        <p14:creationId xmlns:p14="http://schemas.microsoft.com/office/powerpoint/2010/main" val="356812688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8E460A-FA91-4674-A377-D55E4098FC00}" type="datetimeFigureOut">
              <a:rPr lang="en-GB" smtClean="0"/>
              <a:t>09/02/2018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D1A8C4-CF64-4ECF-B168-E18AB1F99218}" type="slidenum">
              <a:rPr lang="en-GB" smtClean="0"/>
              <a:t>‹#›</a:t>
            </a:fld>
            <a:endParaRPr lang="en-GB"/>
          </a:p>
        </p:txBody>
      </p:sp>
    </p:spTree>
    <p:extLst>
      <p:ext uri="{BB962C8B-B14F-4D97-AF65-F5344CB8AC3E}">
        <p14:creationId xmlns:p14="http://schemas.microsoft.com/office/powerpoint/2010/main" val="157269089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 Id="rId3"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5.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7498" y="183025"/>
            <a:ext cx="9144000" cy="2387600"/>
          </a:xfrm>
        </p:spPr>
        <p:txBody>
          <a:bodyPr>
            <a:normAutofit fontScale="90000"/>
          </a:bodyPr>
          <a:lstStyle/>
          <a:p>
            <a:r>
              <a:rPr lang="en-GB" u="sng" dirty="0"/>
              <a:t>Alternative </a:t>
            </a:r>
            <a:r>
              <a:rPr lang="en-GB" u="sng" dirty="0" smtClean="0"/>
              <a:t>Cessation </a:t>
            </a:r>
            <a:r>
              <a:rPr lang="en-GB" u="sng" dirty="0"/>
              <a:t>M</a:t>
            </a:r>
            <a:r>
              <a:rPr lang="en-GB" u="sng" dirty="0" smtClean="0"/>
              <a:t>ethods </a:t>
            </a:r>
            <a:r>
              <a:rPr lang="en-GB" u="sng" dirty="0"/>
              <a:t>to </a:t>
            </a:r>
            <a:r>
              <a:rPr lang="en-GB" u="sng" dirty="0"/>
              <a:t>E</a:t>
            </a:r>
            <a:r>
              <a:rPr lang="en-GB" u="sng" dirty="0" smtClean="0"/>
              <a:t>lectronic </a:t>
            </a:r>
            <a:r>
              <a:rPr lang="en-GB" u="sng" dirty="0"/>
              <a:t>C</a:t>
            </a:r>
            <a:r>
              <a:rPr lang="en-GB" u="sng" dirty="0" smtClean="0"/>
              <a:t>igarettes</a:t>
            </a:r>
            <a:endParaRPr lang="en-GB" u="sng" dirty="0"/>
          </a:p>
        </p:txBody>
      </p:sp>
      <p:sp>
        <p:nvSpPr>
          <p:cNvPr id="3" name="Subtitle 2"/>
          <p:cNvSpPr>
            <a:spLocks noGrp="1"/>
          </p:cNvSpPr>
          <p:nvPr>
            <p:ph type="subTitle" idx="1"/>
          </p:nvPr>
        </p:nvSpPr>
        <p:spPr>
          <a:xfrm>
            <a:off x="1133303" y="5821536"/>
            <a:ext cx="9144000" cy="1655762"/>
          </a:xfrm>
        </p:spPr>
        <p:txBody>
          <a:bodyPr/>
          <a:lstStyle/>
          <a:p>
            <a:r>
              <a:rPr lang="en-GB" dirty="0" smtClean="0"/>
              <a:t>Lojain Jamal, </a:t>
            </a:r>
            <a:r>
              <a:rPr lang="en-GB" dirty="0" err="1" smtClean="0"/>
              <a:t>Reman</a:t>
            </a:r>
            <a:r>
              <a:rPr lang="en-GB" dirty="0" smtClean="0"/>
              <a:t> </a:t>
            </a:r>
            <a:r>
              <a:rPr lang="en-GB" dirty="0" smtClean="0"/>
              <a:t>Al </a:t>
            </a:r>
            <a:r>
              <a:rPr lang="en-GB" dirty="0" err="1" smtClean="0"/>
              <a:t>Abdulaaly</a:t>
            </a:r>
            <a:r>
              <a:rPr lang="en-GB" dirty="0" smtClean="0"/>
              <a:t>, Rawan Al Shahoomi, Ahmed Abdulrahman , Mobarak Al Hasam </a:t>
            </a:r>
            <a:endParaRPr lang="en-GB" dirty="0"/>
          </a:p>
        </p:txBody>
      </p:sp>
    </p:spTree>
    <p:extLst>
      <p:ext uri="{BB962C8B-B14F-4D97-AF65-F5344CB8AC3E}">
        <p14:creationId xmlns:p14="http://schemas.microsoft.com/office/powerpoint/2010/main" val="16166160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2934" y="395605"/>
            <a:ext cx="10515600" cy="1325563"/>
          </a:xfrm>
        </p:spPr>
        <p:txBody>
          <a:bodyPr/>
          <a:lstStyle/>
          <a:p>
            <a:r>
              <a:rPr lang="en-GB" u="sng" dirty="0" smtClean="0"/>
              <a:t>Table of </a:t>
            </a:r>
            <a:r>
              <a:rPr lang="en-GB" u="sng" dirty="0" smtClean="0"/>
              <a:t>Contents </a:t>
            </a:r>
            <a:r>
              <a:rPr lang="en-GB" u="sng" dirty="0" smtClean="0"/>
              <a:t/>
            </a:r>
            <a:br>
              <a:rPr lang="en-GB" u="sng" dirty="0" smtClean="0"/>
            </a:br>
            <a:endParaRPr lang="en-GB" u="sng" dirty="0"/>
          </a:p>
        </p:txBody>
      </p:sp>
      <p:sp>
        <p:nvSpPr>
          <p:cNvPr id="3" name="Content Placeholder 2"/>
          <p:cNvSpPr>
            <a:spLocks noGrp="1"/>
          </p:cNvSpPr>
          <p:nvPr>
            <p:ph idx="1"/>
          </p:nvPr>
        </p:nvSpPr>
        <p:spPr>
          <a:xfrm>
            <a:off x="272934" y="1170305"/>
            <a:ext cx="10515600" cy="4351338"/>
          </a:xfrm>
        </p:spPr>
        <p:txBody>
          <a:bodyPr>
            <a:normAutofit lnSpcReduction="10000"/>
          </a:bodyPr>
          <a:lstStyle/>
          <a:p>
            <a:pPr marL="457200" indent="-457200">
              <a:lnSpc>
                <a:spcPct val="150000"/>
              </a:lnSpc>
              <a:buFont typeface="+mj-lt"/>
              <a:buAutoNum type="arabicPeriod"/>
            </a:pPr>
            <a:r>
              <a:rPr lang="en-GB" sz="2400" dirty="0"/>
              <a:t>Nicotine replacement therapy (</a:t>
            </a:r>
            <a:r>
              <a:rPr lang="en-GB" sz="2400" dirty="0" smtClean="0"/>
              <a:t>NRT)</a:t>
            </a:r>
          </a:p>
          <a:p>
            <a:pPr lvl="1">
              <a:lnSpc>
                <a:spcPct val="150000"/>
              </a:lnSpc>
              <a:buFont typeface="Courier New" charset="0"/>
              <a:buChar char="o"/>
            </a:pPr>
            <a:r>
              <a:rPr lang="en-GB" sz="2000" dirty="0" smtClean="0"/>
              <a:t>Nicotine </a:t>
            </a:r>
            <a:r>
              <a:rPr lang="en-GB" sz="2000" dirty="0" smtClean="0"/>
              <a:t>gum</a:t>
            </a:r>
          </a:p>
          <a:p>
            <a:pPr lvl="1">
              <a:lnSpc>
                <a:spcPct val="150000"/>
              </a:lnSpc>
              <a:buFont typeface="Courier New" charset="0"/>
              <a:buChar char="o"/>
            </a:pPr>
            <a:r>
              <a:rPr lang="en-GB" sz="2000" dirty="0" smtClean="0"/>
              <a:t>Nicotine </a:t>
            </a:r>
            <a:r>
              <a:rPr lang="en-GB" sz="2000" dirty="0"/>
              <a:t>p</a:t>
            </a:r>
            <a:r>
              <a:rPr lang="en-GB" sz="2000" dirty="0" smtClean="0"/>
              <a:t>atches</a:t>
            </a:r>
            <a:endParaRPr lang="en-GB" sz="2000" dirty="0"/>
          </a:p>
          <a:p>
            <a:pPr marL="457200" indent="-457200">
              <a:lnSpc>
                <a:spcPct val="150000"/>
              </a:lnSpc>
              <a:buFont typeface="+mj-lt"/>
              <a:buAutoNum type="arabicPeriod"/>
            </a:pPr>
            <a:r>
              <a:rPr lang="en-GB" sz="2400" dirty="0" smtClean="0"/>
              <a:t>Varenicline (Champix)</a:t>
            </a:r>
          </a:p>
          <a:p>
            <a:pPr marL="457200" indent="-457200">
              <a:lnSpc>
                <a:spcPct val="150000"/>
              </a:lnSpc>
              <a:buFont typeface="+mj-lt"/>
              <a:buAutoNum type="arabicPeriod"/>
            </a:pPr>
            <a:r>
              <a:rPr lang="en-GB" sz="2400" dirty="0" smtClean="0"/>
              <a:t>Bupropion ( </a:t>
            </a:r>
            <a:r>
              <a:rPr lang="en-GB" sz="2400" dirty="0" err="1" smtClean="0"/>
              <a:t>Zyban</a:t>
            </a:r>
            <a:r>
              <a:rPr lang="en-GB" sz="2400" dirty="0" smtClean="0"/>
              <a:t>)</a:t>
            </a:r>
          </a:p>
          <a:p>
            <a:pPr marL="457200" indent="-457200">
              <a:lnSpc>
                <a:spcPct val="150000"/>
              </a:lnSpc>
              <a:buFont typeface="+mj-lt"/>
              <a:buAutoNum type="arabicPeriod"/>
            </a:pPr>
            <a:r>
              <a:rPr lang="en-GB" sz="2400" dirty="0" smtClean="0"/>
              <a:t>Evaluation</a:t>
            </a:r>
            <a:endParaRPr lang="en-GB" sz="2400" dirty="0"/>
          </a:p>
          <a:p>
            <a:pPr marL="457200" indent="-457200">
              <a:lnSpc>
                <a:spcPct val="150000"/>
              </a:lnSpc>
              <a:buFont typeface="+mj-lt"/>
              <a:buAutoNum type="arabicPeriod"/>
            </a:pPr>
            <a:r>
              <a:rPr lang="en-GB" sz="2400" dirty="0" smtClean="0"/>
              <a:t>References </a:t>
            </a:r>
            <a:endParaRPr lang="en-GB" sz="2400" dirty="0" smtClean="0"/>
          </a:p>
        </p:txBody>
      </p:sp>
    </p:spTree>
    <p:extLst>
      <p:ext uri="{BB962C8B-B14F-4D97-AF65-F5344CB8AC3E}">
        <p14:creationId xmlns:p14="http://schemas.microsoft.com/office/powerpoint/2010/main" val="18218773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430" y="165620"/>
            <a:ext cx="10515600" cy="1325563"/>
          </a:xfrm>
        </p:spPr>
        <p:txBody>
          <a:bodyPr/>
          <a:lstStyle/>
          <a:p>
            <a:r>
              <a:rPr lang="en-GB" u="sng" dirty="0"/>
              <a:t>Nicotine replacement therapy (NRT)</a:t>
            </a:r>
            <a:br>
              <a:rPr lang="en-GB" u="sng" dirty="0"/>
            </a:br>
            <a:endParaRPr lang="en-GB" u="sng" dirty="0"/>
          </a:p>
        </p:txBody>
      </p:sp>
      <p:sp>
        <p:nvSpPr>
          <p:cNvPr id="3" name="Content Placeholder 2"/>
          <p:cNvSpPr>
            <a:spLocks noGrp="1"/>
          </p:cNvSpPr>
          <p:nvPr>
            <p:ph idx="1"/>
          </p:nvPr>
        </p:nvSpPr>
        <p:spPr>
          <a:xfrm>
            <a:off x="73430" y="1426615"/>
            <a:ext cx="7258395" cy="5049000"/>
          </a:xfrm>
        </p:spPr>
        <p:txBody>
          <a:bodyPr>
            <a:normAutofit/>
          </a:bodyPr>
          <a:lstStyle/>
          <a:p>
            <a:r>
              <a:rPr lang="en-GB" sz="2400" dirty="0"/>
              <a:t>NRT is a medication that provides the smoker with nicotine at decreased levels without the poisonous substances found in cigarettes such as tar and carbon monoxide.</a:t>
            </a:r>
            <a:endParaRPr lang="en-GB" sz="2400" dirty="0" smtClean="0"/>
          </a:p>
          <a:p>
            <a:r>
              <a:rPr lang="en-GB" sz="2400" dirty="0"/>
              <a:t>It aids in reducing the withdrawal effects, including cravings and bad moods, that would normally occur when quitting smoking.</a:t>
            </a:r>
            <a:endParaRPr lang="en-GB" sz="2400" dirty="0" smtClean="0"/>
          </a:p>
          <a:p>
            <a:r>
              <a:rPr lang="en-GB" sz="2400" dirty="0" smtClean="0"/>
              <a:t>NRT </a:t>
            </a:r>
            <a:r>
              <a:rPr lang="en-GB" sz="2400" dirty="0"/>
              <a:t>comes in various </a:t>
            </a:r>
            <a:r>
              <a:rPr lang="en-GB" sz="2400" dirty="0" smtClean="0"/>
              <a:t>forms: </a:t>
            </a:r>
            <a:endParaRPr lang="en-GB" sz="2400" dirty="0" smtClean="0"/>
          </a:p>
          <a:p>
            <a:pPr lvl="1">
              <a:buFont typeface="Courier New" charset="0"/>
              <a:buChar char="o"/>
            </a:pPr>
            <a:r>
              <a:rPr lang="en-GB" sz="2000" dirty="0"/>
              <a:t>N</a:t>
            </a:r>
            <a:r>
              <a:rPr lang="en-GB" sz="2000" dirty="0" smtClean="0"/>
              <a:t>icotine gum</a:t>
            </a:r>
            <a:endParaRPr lang="en-GB" sz="2000" dirty="0"/>
          </a:p>
          <a:p>
            <a:pPr lvl="1">
              <a:buFont typeface="Courier New" charset="0"/>
              <a:buChar char="o"/>
            </a:pPr>
            <a:r>
              <a:rPr lang="en-GB" sz="2000" dirty="0"/>
              <a:t>P</a:t>
            </a:r>
            <a:r>
              <a:rPr lang="en-GB" sz="2000" dirty="0" smtClean="0"/>
              <a:t>atches </a:t>
            </a:r>
          </a:p>
          <a:p>
            <a:pPr lvl="1">
              <a:buFont typeface="Courier New" charset="0"/>
              <a:buChar char="o"/>
            </a:pPr>
            <a:r>
              <a:rPr lang="en-GB" sz="2000" dirty="0"/>
              <a:t>I</a:t>
            </a:r>
            <a:r>
              <a:rPr lang="en-GB" sz="2000" dirty="0" smtClean="0"/>
              <a:t>nhalators</a:t>
            </a:r>
          </a:p>
          <a:p>
            <a:pPr lvl="1">
              <a:buFont typeface="Courier New" charset="0"/>
              <a:buChar char="o"/>
            </a:pPr>
            <a:r>
              <a:rPr lang="en-GB" sz="2000" dirty="0" smtClean="0"/>
              <a:t>Tablets</a:t>
            </a:r>
          </a:p>
          <a:p>
            <a:pPr lvl="1">
              <a:buFont typeface="Courier New" charset="0"/>
              <a:buChar char="o"/>
            </a:pPr>
            <a:r>
              <a:rPr lang="en-GB" sz="2000" dirty="0"/>
              <a:t>S</a:t>
            </a:r>
            <a:r>
              <a:rPr lang="en-GB" sz="2000" dirty="0" smtClean="0"/>
              <a:t>prays    (</a:t>
            </a:r>
            <a:r>
              <a:rPr lang="en-GB" sz="2000" dirty="0" smtClean="0"/>
              <a:t>NHS, </a:t>
            </a:r>
            <a:r>
              <a:rPr lang="en-GB" sz="2000" dirty="0"/>
              <a:t>2018</a:t>
            </a:r>
            <a:r>
              <a:rPr lang="en-GB" sz="2000" dirty="0" smtClean="0"/>
              <a:t>)</a:t>
            </a:r>
            <a:endParaRPr lang="en-GB" sz="2000" dirty="0"/>
          </a:p>
        </p:txBody>
      </p:sp>
      <p:pic>
        <p:nvPicPr>
          <p:cNvPr id="2050" name="Picture 2" descr="Image result for nicotine replacement therap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04272" y="1237773"/>
            <a:ext cx="4665807" cy="4140561"/>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8279476" y="5193668"/>
            <a:ext cx="3719745" cy="461665"/>
          </a:xfrm>
          <a:prstGeom prst="rect">
            <a:avLst/>
          </a:prstGeom>
          <a:noFill/>
        </p:spPr>
        <p:txBody>
          <a:bodyPr wrap="square" rtlCol="0">
            <a:spAutoFit/>
          </a:bodyPr>
          <a:lstStyle/>
          <a:p>
            <a:r>
              <a:rPr lang="en-GB" sz="2400" b="1" dirty="0"/>
              <a:t> </a:t>
            </a:r>
            <a:r>
              <a:rPr lang="en-GB" sz="2400" dirty="0"/>
              <a:t>(Tobacco-Free Life, 2018)</a:t>
            </a:r>
          </a:p>
        </p:txBody>
      </p:sp>
    </p:spTree>
    <p:extLst>
      <p:ext uri="{BB962C8B-B14F-4D97-AF65-F5344CB8AC3E}">
        <p14:creationId xmlns:p14="http://schemas.microsoft.com/office/powerpoint/2010/main" val="26451645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807" y="0"/>
            <a:ext cx="10515600" cy="1325563"/>
          </a:xfrm>
        </p:spPr>
        <p:txBody>
          <a:bodyPr/>
          <a:lstStyle/>
          <a:p>
            <a:r>
              <a:rPr lang="en-GB" dirty="0" smtClean="0"/>
              <a:t> </a:t>
            </a:r>
            <a:r>
              <a:rPr lang="en-GB" u="sng" dirty="0"/>
              <a:t>Nicotine gum</a:t>
            </a:r>
          </a:p>
        </p:txBody>
      </p:sp>
      <p:sp>
        <p:nvSpPr>
          <p:cNvPr id="3" name="Content Placeholder 2"/>
          <p:cNvSpPr>
            <a:spLocks noGrp="1"/>
          </p:cNvSpPr>
          <p:nvPr>
            <p:ph idx="1"/>
          </p:nvPr>
        </p:nvSpPr>
        <p:spPr>
          <a:xfrm>
            <a:off x="356062" y="1325563"/>
            <a:ext cx="7431907" cy="4186382"/>
          </a:xfrm>
        </p:spPr>
        <p:txBody>
          <a:bodyPr>
            <a:normAutofit fontScale="92500" lnSpcReduction="20000"/>
          </a:bodyPr>
          <a:lstStyle/>
          <a:p>
            <a:r>
              <a:rPr lang="en-GB" sz="2400" b="1" dirty="0" smtClean="0"/>
              <a:t>How it works: </a:t>
            </a:r>
          </a:p>
          <a:p>
            <a:pPr lvl="1">
              <a:buFont typeface="Courier New" charset="0"/>
              <a:buChar char="o"/>
            </a:pPr>
            <a:r>
              <a:rPr lang="en-GB" sz="2000" dirty="0" smtClean="0"/>
              <a:t>Two </a:t>
            </a:r>
            <a:r>
              <a:rPr lang="en-GB" sz="2000" dirty="0"/>
              <a:t>strengths are available - 2 mg and 4 mg. </a:t>
            </a:r>
            <a:endParaRPr lang="en-GB" sz="2000" dirty="0" smtClean="0"/>
          </a:p>
          <a:p>
            <a:pPr lvl="1">
              <a:buFont typeface="Courier New" charset="0"/>
              <a:buChar char="o"/>
            </a:pPr>
            <a:r>
              <a:rPr lang="en-GB" sz="2000" dirty="0" smtClean="0"/>
              <a:t>15 pieces of gum are chewed a day to begin with and will decrease gradually.</a:t>
            </a:r>
          </a:p>
          <a:p>
            <a:r>
              <a:rPr lang="en-GB" sz="2400" b="1" dirty="0" smtClean="0"/>
              <a:t>Side effects: </a:t>
            </a:r>
          </a:p>
          <a:p>
            <a:pPr lvl="1">
              <a:buFont typeface="Courier New" charset="0"/>
              <a:buChar char="o"/>
            </a:pPr>
            <a:r>
              <a:rPr lang="en-GB" sz="2000" dirty="0" smtClean="0"/>
              <a:t>Increased heart rate, oral irritation, dental pain, nausea, indigestion.</a:t>
            </a:r>
          </a:p>
          <a:p>
            <a:r>
              <a:rPr lang="en-GB" sz="2400" b="1" dirty="0" smtClean="0"/>
              <a:t>Cost: </a:t>
            </a:r>
          </a:p>
          <a:p>
            <a:pPr lvl="1">
              <a:buFont typeface="Courier New" charset="0"/>
              <a:buChar char="o"/>
            </a:pPr>
            <a:r>
              <a:rPr lang="en-GB" sz="2000" b="1" dirty="0" smtClean="0"/>
              <a:t>£</a:t>
            </a:r>
            <a:r>
              <a:rPr lang="en-GB" sz="2000" b="1" dirty="0" smtClean="0"/>
              <a:t>13.00 </a:t>
            </a:r>
            <a:r>
              <a:rPr lang="en-GB" sz="2000" dirty="0" smtClean="0"/>
              <a:t>for 96 pieces of nicotine gum. </a:t>
            </a:r>
            <a:r>
              <a:rPr lang="en-GB" sz="2000" dirty="0"/>
              <a:t>(</a:t>
            </a:r>
            <a:r>
              <a:rPr lang="en-GB" sz="2000" dirty="0" smtClean="0"/>
              <a:t>Boots, </a:t>
            </a:r>
            <a:r>
              <a:rPr lang="en-GB" sz="2000" dirty="0"/>
              <a:t>2018</a:t>
            </a:r>
            <a:r>
              <a:rPr lang="en-GB" sz="2000" dirty="0" smtClean="0"/>
              <a:t>)</a:t>
            </a:r>
            <a:endParaRPr lang="en-GB" sz="2000" dirty="0" smtClean="0"/>
          </a:p>
          <a:p>
            <a:endParaRPr lang="en-GB" sz="2400" b="1" dirty="0" smtClean="0"/>
          </a:p>
          <a:p>
            <a:r>
              <a:rPr lang="en-GB" sz="2400" b="1" dirty="0" smtClean="0"/>
              <a:t>Evaluation of method</a:t>
            </a:r>
            <a:r>
              <a:rPr lang="en-GB" sz="2400" b="1" dirty="0" smtClean="0"/>
              <a:t>:</a:t>
            </a:r>
          </a:p>
          <a:p>
            <a:pPr lvl="1">
              <a:buFont typeface="Courier New" charset="0"/>
              <a:buChar char="o"/>
            </a:pPr>
            <a:r>
              <a:rPr lang="en-GB" sz="2000" dirty="0"/>
              <a:t>Main disadvantage of gum is that some people do not like constantly having something in their mouth or may not like the taste. Also, gum is not suitable if you wear dentures. </a:t>
            </a:r>
            <a:endParaRPr lang="en-GB" sz="2000" dirty="0" smtClean="0"/>
          </a:p>
          <a:p>
            <a:pPr lvl="1">
              <a:buFont typeface="Courier New" charset="0"/>
              <a:buChar char="o"/>
            </a:pPr>
            <a:r>
              <a:rPr lang="en-GB" sz="2000" dirty="0" smtClean="0"/>
              <a:t>7% success rate after one year.</a:t>
            </a:r>
            <a:endParaRPr lang="en-GB" sz="2000" dirty="0"/>
          </a:p>
        </p:txBody>
      </p:sp>
      <p:pic>
        <p:nvPicPr>
          <p:cNvPr id="1026" name="Picture 2" descr="Image result for nicotine gum academic sour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77782" y="-27664"/>
            <a:ext cx="3254461" cy="325446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nicotine gum 4m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35566" y="3385502"/>
            <a:ext cx="3351140" cy="250484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8973121" y="2726256"/>
            <a:ext cx="2463781" cy="461665"/>
          </a:xfrm>
          <a:prstGeom prst="rect">
            <a:avLst/>
          </a:prstGeom>
          <a:noFill/>
        </p:spPr>
        <p:txBody>
          <a:bodyPr wrap="square" rtlCol="0">
            <a:spAutoFit/>
          </a:bodyPr>
          <a:lstStyle/>
          <a:p>
            <a:r>
              <a:rPr lang="en-GB" b="1" dirty="0"/>
              <a:t> </a:t>
            </a:r>
            <a:r>
              <a:rPr lang="en-GB" sz="2400" dirty="0" smtClean="0"/>
              <a:t>(</a:t>
            </a:r>
            <a:r>
              <a:rPr lang="en-GB" sz="2400" dirty="0" err="1" smtClean="0"/>
              <a:t>Nicotinell</a:t>
            </a:r>
            <a:r>
              <a:rPr lang="en-GB" sz="2400" dirty="0" smtClean="0"/>
              <a:t>, </a:t>
            </a:r>
            <a:r>
              <a:rPr lang="en-GB" sz="2400" dirty="0"/>
              <a:t>2018)</a:t>
            </a:r>
          </a:p>
        </p:txBody>
      </p:sp>
      <p:sp>
        <p:nvSpPr>
          <p:cNvPr id="5" name="TextBox 4"/>
          <p:cNvSpPr txBox="1"/>
          <p:nvPr/>
        </p:nvSpPr>
        <p:spPr>
          <a:xfrm>
            <a:off x="9036897" y="5818218"/>
            <a:ext cx="2336227" cy="461665"/>
          </a:xfrm>
          <a:prstGeom prst="rect">
            <a:avLst/>
          </a:prstGeom>
          <a:noFill/>
        </p:spPr>
        <p:txBody>
          <a:bodyPr wrap="square" rtlCol="0">
            <a:spAutoFit/>
          </a:bodyPr>
          <a:lstStyle/>
          <a:p>
            <a:r>
              <a:rPr lang="en-GB" sz="2400" dirty="0"/>
              <a:t>(</a:t>
            </a:r>
            <a:r>
              <a:rPr lang="en-GB" sz="2400" dirty="0" err="1"/>
              <a:t>Nicotinell</a:t>
            </a:r>
            <a:r>
              <a:rPr lang="en-GB" sz="2400" dirty="0"/>
              <a:t>, </a:t>
            </a:r>
            <a:r>
              <a:rPr lang="en-GB" sz="2400" dirty="0"/>
              <a:t>2018)</a:t>
            </a:r>
          </a:p>
        </p:txBody>
      </p:sp>
    </p:spTree>
    <p:extLst>
      <p:ext uri="{BB962C8B-B14F-4D97-AF65-F5344CB8AC3E}">
        <p14:creationId xmlns:p14="http://schemas.microsoft.com/office/powerpoint/2010/main" val="37599761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8367" y="0"/>
            <a:ext cx="10515600" cy="1325563"/>
          </a:xfrm>
        </p:spPr>
        <p:txBody>
          <a:bodyPr/>
          <a:lstStyle/>
          <a:p>
            <a:r>
              <a:rPr lang="en-GB" u="sng" dirty="0" smtClean="0"/>
              <a:t>Nicotine patches</a:t>
            </a:r>
            <a:endParaRPr lang="en-GB" u="sng" dirty="0"/>
          </a:p>
        </p:txBody>
      </p:sp>
      <p:sp>
        <p:nvSpPr>
          <p:cNvPr id="3" name="Content Placeholder 2"/>
          <p:cNvSpPr>
            <a:spLocks noGrp="1"/>
          </p:cNvSpPr>
          <p:nvPr>
            <p:ph idx="1"/>
          </p:nvPr>
        </p:nvSpPr>
        <p:spPr>
          <a:xfrm>
            <a:off x="98367" y="1475193"/>
            <a:ext cx="8296102" cy="4351338"/>
          </a:xfrm>
        </p:spPr>
        <p:txBody>
          <a:bodyPr>
            <a:normAutofit fontScale="92500" lnSpcReduction="10000"/>
          </a:bodyPr>
          <a:lstStyle/>
          <a:p>
            <a:r>
              <a:rPr lang="en-GB" sz="2400" b="1" dirty="0" smtClean="0"/>
              <a:t>How it works: </a:t>
            </a:r>
          </a:p>
          <a:p>
            <a:pPr lvl="1">
              <a:buFont typeface="Courier New" charset="0"/>
              <a:buChar char="o"/>
            </a:pPr>
            <a:r>
              <a:rPr lang="en-GB" sz="2000" dirty="0" smtClean="0"/>
              <a:t>A </a:t>
            </a:r>
            <a:r>
              <a:rPr lang="en-GB" sz="2000" dirty="0"/>
              <a:t>patch that is stuck on to the skin releases nicotine into the bloodstream. </a:t>
            </a:r>
            <a:endParaRPr lang="en-GB" sz="2000" dirty="0" smtClean="0"/>
          </a:p>
          <a:p>
            <a:pPr lvl="1">
              <a:buFont typeface="Courier New" charset="0"/>
              <a:buChar char="o"/>
            </a:pPr>
            <a:r>
              <a:rPr lang="en-GB" sz="2000" dirty="0"/>
              <a:t>G</a:t>
            </a:r>
            <a:r>
              <a:rPr lang="en-GB" sz="2000" dirty="0" smtClean="0"/>
              <a:t>radually </a:t>
            </a:r>
            <a:r>
              <a:rPr lang="en-GB" sz="2000" dirty="0"/>
              <a:t>reduce the strength of the patch over time before stopping completely</a:t>
            </a:r>
            <a:r>
              <a:rPr lang="en-GB" sz="2000" dirty="0" smtClean="0"/>
              <a:t>.</a:t>
            </a:r>
            <a:endParaRPr lang="en-GB" sz="2000" dirty="0" smtClean="0"/>
          </a:p>
          <a:p>
            <a:r>
              <a:rPr lang="en-GB" sz="2400" b="1" dirty="0" smtClean="0"/>
              <a:t>Side effects:</a:t>
            </a:r>
          </a:p>
          <a:p>
            <a:pPr lvl="1">
              <a:buFont typeface="Courier New" charset="0"/>
              <a:buChar char="o"/>
            </a:pPr>
            <a:r>
              <a:rPr lang="en-GB" sz="2000" dirty="0" smtClean="0"/>
              <a:t>Skin irritation, itching, dizziness, nausea.</a:t>
            </a:r>
            <a:endParaRPr lang="en-GB" sz="2000" dirty="0" smtClean="0"/>
          </a:p>
          <a:p>
            <a:r>
              <a:rPr lang="en-GB" sz="2400" b="1" dirty="0" smtClean="0"/>
              <a:t>Cost</a:t>
            </a:r>
            <a:r>
              <a:rPr lang="en-GB" sz="2400" dirty="0" smtClean="0"/>
              <a:t>:</a:t>
            </a:r>
          </a:p>
          <a:p>
            <a:pPr lvl="1">
              <a:buFont typeface="Courier New" charset="0"/>
              <a:buChar char="o"/>
            </a:pPr>
            <a:r>
              <a:rPr lang="en-GB" sz="2000" dirty="0" smtClean="0"/>
              <a:t> </a:t>
            </a:r>
            <a:r>
              <a:rPr lang="en-GB" sz="2000" b="1" dirty="0"/>
              <a:t>£</a:t>
            </a:r>
            <a:r>
              <a:rPr lang="en-GB" sz="2000" b="1" dirty="0" smtClean="0"/>
              <a:t>8.66 </a:t>
            </a:r>
            <a:r>
              <a:rPr lang="en-GB" sz="2000" dirty="0" smtClean="0"/>
              <a:t>for </a:t>
            </a:r>
            <a:r>
              <a:rPr lang="en-GB" sz="2000" dirty="0" smtClean="0"/>
              <a:t>seven nicotine patches. </a:t>
            </a:r>
            <a:r>
              <a:rPr lang="en-GB" sz="2000" b="1" dirty="0"/>
              <a:t> </a:t>
            </a:r>
            <a:r>
              <a:rPr lang="en-GB" sz="2000" dirty="0"/>
              <a:t>(The Balance, 2018</a:t>
            </a:r>
            <a:r>
              <a:rPr lang="en-GB" sz="2000" dirty="0" smtClean="0"/>
              <a:t>)</a:t>
            </a:r>
          </a:p>
          <a:p>
            <a:r>
              <a:rPr lang="en-GB" sz="2400" b="1" dirty="0" smtClean="0"/>
              <a:t>Evaluation of method:</a:t>
            </a:r>
          </a:p>
          <a:p>
            <a:pPr lvl="1">
              <a:buFont typeface="Courier New" charset="0"/>
              <a:buChar char="o"/>
            </a:pPr>
            <a:r>
              <a:rPr lang="en-GB" sz="2000" dirty="0"/>
              <a:t>Main disadvantage is that a steady amount of nicotine is delivered. This does not mimic the alternate high and low levels of nicotine when you smoke, or with chewing nicotine gum and skin irritation beneath the patch occurs in some users. </a:t>
            </a:r>
            <a:endParaRPr lang="en-GB" sz="2000" dirty="0" smtClean="0"/>
          </a:p>
          <a:p>
            <a:pPr lvl="1">
              <a:buFont typeface="Courier New" charset="0"/>
              <a:buChar char="o"/>
            </a:pPr>
            <a:r>
              <a:rPr lang="en-GB" sz="2000" dirty="0" smtClean="0"/>
              <a:t>8.2% success rate after 6 months.</a:t>
            </a:r>
            <a:endParaRPr lang="en-GB" sz="2000" dirty="0"/>
          </a:p>
        </p:txBody>
      </p:sp>
      <p:pic>
        <p:nvPicPr>
          <p:cNvPr id="3074" name="Picture 2" descr="Nicotine Patc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797058" y="1363504"/>
            <a:ext cx="3394942" cy="392295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8921160" y="5286454"/>
            <a:ext cx="2775655" cy="461665"/>
          </a:xfrm>
          <a:prstGeom prst="rect">
            <a:avLst/>
          </a:prstGeom>
          <a:noFill/>
        </p:spPr>
        <p:txBody>
          <a:bodyPr wrap="square" rtlCol="0">
            <a:spAutoFit/>
          </a:bodyPr>
          <a:lstStyle/>
          <a:p>
            <a:r>
              <a:rPr lang="en-GB" b="1" dirty="0"/>
              <a:t> </a:t>
            </a:r>
            <a:r>
              <a:rPr lang="en-GB" sz="2400" dirty="0"/>
              <a:t>(The Balance, 2018)</a:t>
            </a:r>
          </a:p>
        </p:txBody>
      </p:sp>
    </p:spTree>
    <p:extLst>
      <p:ext uri="{BB962C8B-B14F-4D97-AF65-F5344CB8AC3E}">
        <p14:creationId xmlns:p14="http://schemas.microsoft.com/office/powerpoint/2010/main" val="22778442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9684" y="0"/>
            <a:ext cx="10515600" cy="1325563"/>
          </a:xfrm>
        </p:spPr>
        <p:txBody>
          <a:bodyPr/>
          <a:lstStyle/>
          <a:p>
            <a:r>
              <a:rPr lang="en-GB" u="sng" dirty="0" smtClean="0"/>
              <a:t>Varenicline </a:t>
            </a:r>
            <a:r>
              <a:rPr lang="en-GB" u="sng" dirty="0"/>
              <a:t>(</a:t>
            </a:r>
            <a:r>
              <a:rPr lang="en-GB" u="sng" dirty="0" smtClean="0"/>
              <a:t>Champix)</a:t>
            </a:r>
            <a:endParaRPr lang="en-GB" u="sng" dirty="0"/>
          </a:p>
        </p:txBody>
      </p:sp>
      <p:sp>
        <p:nvSpPr>
          <p:cNvPr id="5" name="Content Placeholder 4"/>
          <p:cNvSpPr>
            <a:spLocks noGrp="1"/>
          </p:cNvSpPr>
          <p:nvPr>
            <p:ph sz="half" idx="1"/>
          </p:nvPr>
        </p:nvSpPr>
        <p:spPr>
          <a:xfrm>
            <a:off x="131617" y="1534681"/>
            <a:ext cx="5911735" cy="4351338"/>
          </a:xfrm>
        </p:spPr>
        <p:txBody>
          <a:bodyPr>
            <a:normAutofit fontScale="85000" lnSpcReduction="20000"/>
          </a:bodyPr>
          <a:lstStyle/>
          <a:p>
            <a:r>
              <a:rPr lang="en-GB" sz="2600" b="1" dirty="0" smtClean="0"/>
              <a:t>How it works:</a:t>
            </a:r>
          </a:p>
          <a:p>
            <a:pPr lvl="1">
              <a:buFont typeface="Courier New" charset="0"/>
              <a:buChar char="o"/>
            </a:pPr>
            <a:r>
              <a:rPr lang="en-GB" sz="2200" dirty="0" smtClean="0"/>
              <a:t>Reduces </a:t>
            </a:r>
            <a:r>
              <a:rPr lang="en-GB" sz="2200" dirty="0" smtClean="0"/>
              <a:t>craving for cigarettes</a:t>
            </a:r>
          </a:p>
          <a:p>
            <a:pPr lvl="1">
              <a:buFont typeface="Courier New" charset="0"/>
              <a:buChar char="o"/>
            </a:pPr>
            <a:r>
              <a:rPr lang="en-GB" sz="2200" dirty="0" smtClean="0"/>
              <a:t>Start taking it one or two weeks before you stop smoking</a:t>
            </a:r>
          </a:p>
          <a:p>
            <a:pPr lvl="1">
              <a:buFont typeface="Courier New" charset="0"/>
              <a:buChar char="o"/>
            </a:pPr>
            <a:r>
              <a:rPr lang="en-GB" sz="2200" dirty="0" smtClean="0"/>
              <a:t>Prescription only </a:t>
            </a:r>
            <a:r>
              <a:rPr lang="en-GB" sz="2200" dirty="0" smtClean="0"/>
              <a:t>t</a:t>
            </a:r>
            <a:r>
              <a:rPr lang="en-GB" sz="2200" dirty="0" smtClean="0"/>
              <a:t>reatment that </a:t>
            </a:r>
            <a:r>
              <a:rPr lang="en-GB" sz="2200" dirty="0" smtClean="0"/>
              <a:t>lasts for 12 </a:t>
            </a:r>
            <a:r>
              <a:rPr lang="en-GB" sz="2200" dirty="0" smtClean="0"/>
              <a:t>weeks (1 mg twice daily)</a:t>
            </a:r>
            <a:endParaRPr lang="en-GB" sz="2200" dirty="0" smtClean="0"/>
          </a:p>
          <a:p>
            <a:pPr lvl="1">
              <a:buFont typeface="Courier New" charset="0"/>
              <a:buChar char="o"/>
            </a:pPr>
            <a:r>
              <a:rPr lang="en-GB" sz="2200" dirty="0" smtClean="0"/>
              <a:t>Unavailable </a:t>
            </a:r>
            <a:r>
              <a:rPr lang="en-GB" sz="2200" dirty="0" smtClean="0"/>
              <a:t>for pregnant women </a:t>
            </a:r>
            <a:r>
              <a:rPr lang="en-GB" sz="2200" dirty="0"/>
              <a:t>(NHS, 2018</a:t>
            </a:r>
            <a:r>
              <a:rPr lang="en-GB" sz="2200" dirty="0" smtClean="0"/>
              <a:t>)  </a:t>
            </a:r>
            <a:endParaRPr lang="en-GB" sz="2200" dirty="0" smtClean="0"/>
          </a:p>
          <a:p>
            <a:r>
              <a:rPr lang="en-GB" sz="2600" b="1" dirty="0" smtClean="0"/>
              <a:t>Side effects:</a:t>
            </a:r>
          </a:p>
          <a:p>
            <a:pPr lvl="1">
              <a:buFont typeface="Courier New" charset="0"/>
              <a:buChar char="o"/>
            </a:pPr>
            <a:r>
              <a:rPr lang="en-GB" sz="2200" dirty="0" smtClean="0"/>
              <a:t>Difficulty concentrating, sleep disturbance, fatigue.</a:t>
            </a:r>
            <a:endParaRPr lang="en-GB" sz="2200" dirty="0" smtClean="0"/>
          </a:p>
          <a:p>
            <a:r>
              <a:rPr lang="en-GB" sz="2600" b="1" dirty="0" smtClean="0"/>
              <a:t>Cost</a:t>
            </a:r>
            <a:r>
              <a:rPr lang="en-GB" sz="2400" b="1" dirty="0" smtClean="0"/>
              <a:t>:</a:t>
            </a:r>
          </a:p>
          <a:p>
            <a:pPr lvl="1">
              <a:buFont typeface="Courier New" charset="0"/>
              <a:buChar char="o"/>
            </a:pPr>
            <a:r>
              <a:rPr lang="en-GB" sz="2200" dirty="0" smtClean="0"/>
              <a:t>4 </a:t>
            </a:r>
            <a:r>
              <a:rPr lang="en-GB" sz="2200" dirty="0" smtClean="0"/>
              <a:t>weeks starter pack costs £81 (lloydspharmacy, </a:t>
            </a:r>
            <a:r>
              <a:rPr lang="en-GB" sz="2200" dirty="0"/>
              <a:t>2018</a:t>
            </a:r>
            <a:r>
              <a:rPr lang="en-GB" sz="2200" dirty="0" smtClean="0"/>
              <a:t>)</a:t>
            </a:r>
            <a:endParaRPr lang="en-GB" sz="2200" dirty="0"/>
          </a:p>
          <a:p>
            <a:pPr lvl="1">
              <a:buFont typeface="Courier New" charset="0"/>
              <a:buChar char="o"/>
            </a:pPr>
            <a:endParaRPr lang="en-GB" sz="2000" dirty="0"/>
          </a:p>
          <a:p>
            <a:pPr>
              <a:buFont typeface="Arial" charset="0"/>
              <a:buChar char="•"/>
            </a:pPr>
            <a:r>
              <a:rPr lang="en-GB" sz="2600" b="1" dirty="0" smtClean="0"/>
              <a:t>Evaluation of method:</a:t>
            </a:r>
          </a:p>
          <a:p>
            <a:pPr lvl="1">
              <a:buFont typeface="Courier New" charset="0"/>
              <a:buChar char="o"/>
            </a:pPr>
            <a:r>
              <a:rPr lang="en-GB" sz="2200" dirty="0" smtClean="0"/>
              <a:t>53.1% success rate after one year.</a:t>
            </a:r>
            <a:endParaRPr lang="en-GB" sz="2200" dirty="0" smtClean="0"/>
          </a:p>
        </p:txBody>
      </p:sp>
      <p:pic>
        <p:nvPicPr>
          <p:cNvPr id="7" name="Content Placeholder 6"/>
          <p:cNvPicPr>
            <a:picLocks noGrp="1" noChangeAspect="1"/>
          </p:cNvPicPr>
          <p:nvPr>
            <p:ph sz="half" idx="2"/>
          </p:nvPr>
        </p:nvPicPr>
        <p:blipFill rotWithShape="1">
          <a:blip r:embed="rId2">
            <a:extLst>
              <a:ext uri="{28A0092B-C50C-407E-A947-70E740481C1C}">
                <a14:useLocalDpi xmlns:a14="http://schemas.microsoft.com/office/drawing/2010/main" val="0"/>
              </a:ext>
            </a:extLst>
          </a:blip>
          <a:srcRect l="32384" t="10795" r="35397" b="12932"/>
          <a:stretch/>
        </p:blipFill>
        <p:spPr>
          <a:xfrm>
            <a:off x="9386207" y="1325563"/>
            <a:ext cx="2129426" cy="3780820"/>
          </a:xfrm>
        </p:spPr>
      </p:pic>
      <p:sp>
        <p:nvSpPr>
          <p:cNvPr id="2" name="TextBox 1"/>
          <p:cNvSpPr txBox="1"/>
          <p:nvPr/>
        </p:nvSpPr>
        <p:spPr>
          <a:xfrm>
            <a:off x="9135687" y="5295207"/>
            <a:ext cx="2379947" cy="369332"/>
          </a:xfrm>
          <a:prstGeom prst="rect">
            <a:avLst/>
          </a:prstGeom>
          <a:noFill/>
        </p:spPr>
        <p:txBody>
          <a:bodyPr wrap="square" rtlCol="0">
            <a:spAutoFit/>
          </a:bodyPr>
          <a:lstStyle/>
          <a:p>
            <a:r>
              <a:rPr lang="en-GB" dirty="0" smtClean="0"/>
              <a:t>(</a:t>
            </a:r>
            <a:r>
              <a:rPr lang="en-GB" dirty="0" err="1" smtClean="0"/>
              <a:t>Champix</a:t>
            </a:r>
            <a:r>
              <a:rPr lang="en-GB" dirty="0" smtClean="0"/>
              <a:t>, </a:t>
            </a:r>
            <a:r>
              <a:rPr lang="en-GB" dirty="0"/>
              <a:t>2018)</a:t>
            </a:r>
          </a:p>
        </p:txBody>
      </p:sp>
    </p:spTree>
    <p:extLst>
      <p:ext uri="{BB962C8B-B14F-4D97-AF65-F5344CB8AC3E}">
        <p14:creationId xmlns:p14="http://schemas.microsoft.com/office/powerpoint/2010/main" val="19330096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B765061D-C7B7-413B-98DB-588A334F4640}"/>
              </a:ext>
            </a:extLst>
          </p:cNvPr>
          <p:cNvSpPr>
            <a:spLocks noGrp="1"/>
          </p:cNvSpPr>
          <p:nvPr>
            <p:ph type="title"/>
          </p:nvPr>
        </p:nvSpPr>
        <p:spPr>
          <a:xfrm>
            <a:off x="0" y="167552"/>
            <a:ext cx="10515600" cy="1325563"/>
          </a:xfrm>
        </p:spPr>
        <p:txBody>
          <a:bodyPr/>
          <a:lstStyle/>
          <a:p>
            <a:r>
              <a:rPr lang="en-GB" u="sng" dirty="0"/>
              <a:t>Bupropion (Zyban)</a:t>
            </a:r>
          </a:p>
        </p:txBody>
      </p:sp>
      <p:sp>
        <p:nvSpPr>
          <p:cNvPr id="5" name="Content Placeholder 4">
            <a:extLst>
              <a:ext uri="{FF2B5EF4-FFF2-40B4-BE49-F238E27FC236}">
                <a16:creationId xmlns:a16="http://schemas.microsoft.com/office/drawing/2014/main" xmlns="" id="{D406ACB6-8749-4B61-9952-20627A876D50}"/>
              </a:ext>
            </a:extLst>
          </p:cNvPr>
          <p:cNvSpPr>
            <a:spLocks noGrp="1"/>
          </p:cNvSpPr>
          <p:nvPr>
            <p:ph idx="1"/>
          </p:nvPr>
        </p:nvSpPr>
        <p:spPr>
          <a:xfrm>
            <a:off x="214746" y="1493115"/>
            <a:ext cx="5895975" cy="4351338"/>
          </a:xfrm>
        </p:spPr>
        <p:txBody>
          <a:bodyPr>
            <a:normAutofit lnSpcReduction="10000"/>
          </a:bodyPr>
          <a:lstStyle/>
          <a:p>
            <a:r>
              <a:rPr lang="en-GB" sz="2400" b="1" dirty="0" smtClean="0"/>
              <a:t>How it works:</a:t>
            </a:r>
          </a:p>
          <a:p>
            <a:pPr lvl="1">
              <a:buFont typeface="Courier New" charset="0"/>
              <a:buChar char="o"/>
            </a:pPr>
            <a:r>
              <a:rPr lang="en-GB" sz="2000" dirty="0" smtClean="0"/>
              <a:t>Affects </a:t>
            </a:r>
            <a:r>
              <a:rPr lang="en-GB" sz="2000" dirty="0"/>
              <a:t>brain to minimize withdrawal cravings</a:t>
            </a:r>
          </a:p>
          <a:p>
            <a:pPr lvl="1">
              <a:buFont typeface="Courier New" charset="0"/>
              <a:buChar char="o"/>
            </a:pPr>
            <a:r>
              <a:rPr lang="en-GB" sz="2000" dirty="0"/>
              <a:t>Prescription required with course consisting of two tablets per day up to 9 weeks.</a:t>
            </a:r>
          </a:p>
          <a:p>
            <a:r>
              <a:rPr lang="en-GB" sz="2400" b="1" dirty="0" smtClean="0"/>
              <a:t>Side </a:t>
            </a:r>
            <a:r>
              <a:rPr lang="en-GB" sz="2400" b="1" dirty="0"/>
              <a:t>effects</a:t>
            </a:r>
            <a:r>
              <a:rPr lang="en-GB" sz="2400" b="1" dirty="0" smtClean="0"/>
              <a:t>:</a:t>
            </a:r>
          </a:p>
          <a:p>
            <a:pPr lvl="1">
              <a:buFont typeface="Courier New" charset="0"/>
              <a:buChar char="o"/>
            </a:pPr>
            <a:r>
              <a:rPr lang="en-GB" sz="2000" dirty="0" smtClean="0"/>
              <a:t> </a:t>
            </a:r>
            <a:r>
              <a:rPr lang="en-GB" sz="2000" dirty="0"/>
              <a:t>Dry </a:t>
            </a:r>
            <a:r>
              <a:rPr lang="en-GB" sz="2000" dirty="0" smtClean="0"/>
              <a:t>mouth, insomnia, headaches, constipation, dizziness</a:t>
            </a:r>
            <a:r>
              <a:rPr lang="en-GB" sz="2000" dirty="0" smtClean="0"/>
              <a:t>. (NHS, </a:t>
            </a:r>
            <a:r>
              <a:rPr lang="en-GB" sz="2000" dirty="0" smtClean="0"/>
              <a:t>2018</a:t>
            </a:r>
            <a:endParaRPr lang="en-GB" sz="2000" dirty="0"/>
          </a:p>
          <a:p>
            <a:r>
              <a:rPr lang="en-GB" sz="2400" b="1" dirty="0" smtClean="0"/>
              <a:t>Cost</a:t>
            </a:r>
            <a:r>
              <a:rPr lang="en-GB" sz="2400" b="1" dirty="0"/>
              <a:t>: </a:t>
            </a:r>
          </a:p>
          <a:p>
            <a:pPr lvl="1">
              <a:buFont typeface="Courier New" charset="0"/>
              <a:buChar char="o"/>
            </a:pPr>
            <a:r>
              <a:rPr lang="en-GB" sz="2000" dirty="0" smtClean="0"/>
              <a:t>£120 for 120 tablets</a:t>
            </a:r>
          </a:p>
          <a:p>
            <a:r>
              <a:rPr lang="en-GB" sz="2400" b="1" dirty="0" smtClean="0"/>
              <a:t>Evaluation </a:t>
            </a:r>
            <a:r>
              <a:rPr lang="en-GB" sz="2400" b="1" dirty="0"/>
              <a:t>of </a:t>
            </a:r>
            <a:r>
              <a:rPr lang="en-GB" sz="2400" b="1" dirty="0" smtClean="0"/>
              <a:t>method</a:t>
            </a:r>
            <a:r>
              <a:rPr lang="en-GB" sz="2400" b="1" dirty="0"/>
              <a:t>:</a:t>
            </a:r>
          </a:p>
          <a:p>
            <a:pPr lvl="1">
              <a:buFont typeface="Courier New" charset="0"/>
              <a:buChar char="o"/>
            </a:pPr>
            <a:r>
              <a:rPr lang="en-GB" sz="2000" dirty="0"/>
              <a:t>Safe for most people.*</a:t>
            </a:r>
          </a:p>
          <a:p>
            <a:pPr lvl="1">
              <a:buFont typeface="Courier New" charset="0"/>
              <a:buChar char="o"/>
            </a:pPr>
            <a:r>
              <a:rPr lang="en-GB" sz="2000" dirty="0"/>
              <a:t>30% success rate after one year.</a:t>
            </a:r>
          </a:p>
          <a:p>
            <a:pPr lvl="1">
              <a:buFont typeface="Courier New" charset="0"/>
              <a:buChar char="o"/>
            </a:pPr>
            <a:endParaRPr lang="en-GB" sz="2000" dirty="0" smtClean="0"/>
          </a:p>
        </p:txBody>
      </p:sp>
      <p:pic>
        <p:nvPicPr>
          <p:cNvPr id="7" name="Picture 6">
            <a:extLst>
              <a:ext uri="{FF2B5EF4-FFF2-40B4-BE49-F238E27FC236}">
                <a16:creationId xmlns:a16="http://schemas.microsoft.com/office/drawing/2014/main" xmlns="" id="{1ACE53B6-A487-404D-85DE-92269D6ED92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96596" y="755938"/>
            <a:ext cx="4514850" cy="4514850"/>
          </a:xfrm>
          <a:prstGeom prst="rect">
            <a:avLst/>
          </a:prstGeom>
        </p:spPr>
      </p:pic>
      <p:sp>
        <p:nvSpPr>
          <p:cNvPr id="2" name="TextBox 1"/>
          <p:cNvSpPr txBox="1"/>
          <p:nvPr/>
        </p:nvSpPr>
        <p:spPr>
          <a:xfrm>
            <a:off x="8877993" y="4588625"/>
            <a:ext cx="2186247" cy="369332"/>
          </a:xfrm>
          <a:prstGeom prst="rect">
            <a:avLst/>
          </a:prstGeom>
          <a:noFill/>
        </p:spPr>
        <p:txBody>
          <a:bodyPr wrap="square" rtlCol="0">
            <a:spAutoFit/>
          </a:bodyPr>
          <a:lstStyle/>
          <a:p>
            <a:r>
              <a:rPr lang="en-GB" dirty="0"/>
              <a:t> </a:t>
            </a:r>
            <a:r>
              <a:rPr lang="en-GB" dirty="0" smtClean="0"/>
              <a:t> </a:t>
            </a:r>
            <a:r>
              <a:rPr lang="en-GB" dirty="0" smtClean="0"/>
              <a:t>(</a:t>
            </a:r>
            <a:r>
              <a:rPr lang="en-GB" dirty="0" err="1" smtClean="0"/>
              <a:t>Zyban</a:t>
            </a:r>
            <a:r>
              <a:rPr lang="en-GB" dirty="0" smtClean="0"/>
              <a:t>, </a:t>
            </a:r>
            <a:r>
              <a:rPr lang="en-GB" dirty="0" smtClean="0"/>
              <a:t>2018)</a:t>
            </a:r>
            <a:endParaRPr lang="en-GB" dirty="0"/>
          </a:p>
        </p:txBody>
      </p:sp>
    </p:spTree>
    <p:extLst>
      <p:ext uri="{BB962C8B-B14F-4D97-AF65-F5344CB8AC3E}">
        <p14:creationId xmlns:p14="http://schemas.microsoft.com/office/powerpoint/2010/main" val="541786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Overall Evaluation</a:t>
            </a:r>
            <a:endParaRPr lang="en-US" dirty="0"/>
          </a:p>
        </p:txBody>
      </p:sp>
      <p:sp>
        <p:nvSpPr>
          <p:cNvPr id="3" name="Content Placeholder 2"/>
          <p:cNvSpPr>
            <a:spLocks noGrp="1"/>
          </p:cNvSpPr>
          <p:nvPr>
            <p:ph idx="1"/>
          </p:nvPr>
        </p:nvSpPr>
        <p:spPr>
          <a:xfrm>
            <a:off x="838200" y="1534886"/>
            <a:ext cx="10515600" cy="4642077"/>
          </a:xfrm>
        </p:spPr>
        <p:txBody>
          <a:bodyPr>
            <a:normAutofit lnSpcReduction="10000"/>
          </a:bodyPr>
          <a:lstStyle/>
          <a:p>
            <a:r>
              <a:rPr lang="en-US" dirty="0" smtClean="0"/>
              <a:t>A combination of two forms of NRT have a higher success rate than using a single one.</a:t>
            </a:r>
          </a:p>
          <a:p>
            <a:pPr lvl="1">
              <a:buFont typeface="Courier New" charset="0"/>
              <a:buChar char="o"/>
            </a:pPr>
            <a:r>
              <a:rPr lang="en-US" dirty="0" smtClean="0"/>
              <a:t>A study was conducted on smokers using nicotine </a:t>
            </a:r>
            <a:r>
              <a:rPr lang="en-US" dirty="0" err="1" smtClean="0"/>
              <a:t>inhalar</a:t>
            </a:r>
            <a:r>
              <a:rPr lang="en-US" dirty="0" smtClean="0"/>
              <a:t> and patch. The success rate of those using the combination was 60.5%  and those using only inhaler had a success rate of 47.5%. After a year, 19.5% using the combination remained smoke free while only 14% of those who used the inhaler only remained smoke free.</a:t>
            </a:r>
          </a:p>
          <a:p>
            <a:pPr lvl="1">
              <a:buFont typeface="Courier New" charset="0"/>
              <a:buChar char="o"/>
            </a:pPr>
            <a:endParaRPr lang="en-US" dirty="0"/>
          </a:p>
          <a:p>
            <a:pPr>
              <a:buFont typeface="Arial" charset="0"/>
              <a:buChar char="•"/>
            </a:pPr>
            <a:r>
              <a:rPr lang="en-US" dirty="0" smtClean="0"/>
              <a:t>A combination of </a:t>
            </a:r>
            <a:r>
              <a:rPr lang="en-US" dirty="0" err="1" smtClean="0"/>
              <a:t>Zyban</a:t>
            </a:r>
            <a:r>
              <a:rPr lang="en-US" dirty="0" smtClean="0"/>
              <a:t> and NRT had a higher success rate of 39% after one year.</a:t>
            </a:r>
          </a:p>
          <a:p>
            <a:pPr>
              <a:buFont typeface="Arial" charset="0"/>
              <a:buChar char="•"/>
            </a:pPr>
            <a:r>
              <a:rPr lang="en-US" dirty="0" err="1" smtClean="0"/>
              <a:t>Champix</a:t>
            </a:r>
            <a:r>
              <a:rPr lang="en-US" dirty="0" smtClean="0"/>
              <a:t> more commonly prescribed over </a:t>
            </a:r>
            <a:r>
              <a:rPr lang="en-US" dirty="0" err="1"/>
              <a:t>Z</a:t>
            </a:r>
            <a:r>
              <a:rPr lang="en-US" dirty="0" err="1" smtClean="0"/>
              <a:t>yban</a:t>
            </a:r>
            <a:r>
              <a:rPr lang="en-US" dirty="0" smtClean="0"/>
              <a:t> due to higher success rates.</a:t>
            </a:r>
            <a:endParaRPr lang="en-US" dirty="0"/>
          </a:p>
        </p:txBody>
      </p:sp>
    </p:spTree>
    <p:extLst>
      <p:ext uri="{BB962C8B-B14F-4D97-AF65-F5344CB8AC3E}">
        <p14:creationId xmlns:p14="http://schemas.microsoft.com/office/powerpoint/2010/main" val="1577247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749" y="0"/>
            <a:ext cx="10515600" cy="1325563"/>
          </a:xfrm>
        </p:spPr>
        <p:txBody>
          <a:bodyPr/>
          <a:lstStyle/>
          <a:p>
            <a:r>
              <a:rPr lang="en-GB" u="sng" dirty="0" smtClean="0"/>
              <a:t>References:</a:t>
            </a:r>
            <a:endParaRPr lang="en-GB" u="sng" dirty="0"/>
          </a:p>
        </p:txBody>
      </p:sp>
      <p:sp>
        <p:nvSpPr>
          <p:cNvPr id="3" name="Content Placeholder 2"/>
          <p:cNvSpPr>
            <a:spLocks noGrp="1"/>
          </p:cNvSpPr>
          <p:nvPr>
            <p:ph idx="1"/>
          </p:nvPr>
        </p:nvSpPr>
        <p:spPr>
          <a:xfrm>
            <a:off x="256309" y="1484803"/>
            <a:ext cx="10515600" cy="4351338"/>
          </a:xfrm>
        </p:spPr>
        <p:txBody>
          <a:bodyPr>
            <a:normAutofit fontScale="92500" lnSpcReduction="20000"/>
          </a:bodyPr>
          <a:lstStyle/>
          <a:p>
            <a:pPr marL="0" indent="0">
              <a:buNone/>
            </a:pPr>
            <a:r>
              <a:rPr lang="en-GB" sz="1600" dirty="0" smtClean="0"/>
              <a:t>Amazon (2018). </a:t>
            </a:r>
            <a:r>
              <a:rPr lang="en-GB" sz="1600" i="1" dirty="0" err="1" smtClean="0"/>
              <a:t>Nicotinell</a:t>
            </a:r>
            <a:r>
              <a:rPr lang="en-GB" sz="1600" i="1" dirty="0" smtClean="0"/>
              <a:t> Nicotine Gum, Stop Smoking Aid (2 mg, Mint, 204-Piece)</a:t>
            </a:r>
            <a:r>
              <a:rPr lang="en-GB" sz="1600" dirty="0" smtClean="0"/>
              <a:t>. [online] Available at: https://www.amazon.co.uk/Nicotinell-Nicotine-Stop-Smoking-204-Piece/dp/B0033AT3HU [Accessed 4 Feb. 2018].</a:t>
            </a:r>
          </a:p>
          <a:p>
            <a:pPr marL="0" indent="0">
              <a:buNone/>
            </a:pPr>
            <a:r>
              <a:rPr lang="en-GB" sz="1600" dirty="0" smtClean="0"/>
              <a:t>Boots (2018). </a:t>
            </a:r>
            <a:r>
              <a:rPr lang="en-GB" sz="1600" i="1" dirty="0" smtClean="0"/>
              <a:t>Gum | Smoking Control - Boots</a:t>
            </a:r>
            <a:r>
              <a:rPr lang="en-GB" sz="1600" dirty="0" smtClean="0"/>
              <a:t>. [online] Available at: http://www.boots.com/health-pharmacy/lifestyle-wellbeing/stopsmoking/gum [Accessed 4 Feb. 2018].</a:t>
            </a:r>
          </a:p>
          <a:p>
            <a:pPr marL="0" indent="0">
              <a:buNone/>
            </a:pPr>
            <a:r>
              <a:rPr lang="en-GB" sz="1600" dirty="0" smtClean="0"/>
              <a:t> Generico. (2018). </a:t>
            </a:r>
            <a:r>
              <a:rPr lang="en-GB" sz="1600" i="1" dirty="0" err="1" smtClean="0"/>
              <a:t>Comprar</a:t>
            </a:r>
            <a:r>
              <a:rPr lang="en-GB" sz="1600" i="1" dirty="0" smtClean="0"/>
              <a:t> Viagra sin </a:t>
            </a:r>
            <a:r>
              <a:rPr lang="en-GB" sz="1600" i="1" dirty="0" err="1" smtClean="0"/>
              <a:t>receta</a:t>
            </a:r>
            <a:r>
              <a:rPr lang="en-GB" sz="1600" i="1" dirty="0" smtClean="0"/>
              <a:t> </a:t>
            </a:r>
            <a:r>
              <a:rPr lang="en-GB" sz="1600" i="1" dirty="0" err="1" smtClean="0"/>
              <a:t>barata</a:t>
            </a:r>
            <a:r>
              <a:rPr lang="en-GB" sz="1600" i="1" dirty="0" smtClean="0"/>
              <a:t> online </a:t>
            </a:r>
            <a:r>
              <a:rPr lang="en-GB" sz="1600" i="1" dirty="0" err="1" smtClean="0"/>
              <a:t>España</a:t>
            </a:r>
            <a:r>
              <a:rPr lang="en-GB" sz="1600" i="1" dirty="0" smtClean="0"/>
              <a:t>: Cialis y Levitra </a:t>
            </a:r>
            <a:r>
              <a:rPr lang="en-GB" sz="1600" i="1" dirty="0" err="1" smtClean="0"/>
              <a:t>genérico</a:t>
            </a:r>
            <a:r>
              <a:rPr lang="en-GB" sz="1600" i="1" dirty="0" smtClean="0"/>
              <a:t>.</a:t>
            </a:r>
            <a:r>
              <a:rPr lang="en-GB" sz="1600" dirty="0" smtClean="0"/>
              <a:t>. [online] Available at: http://generico-farmacia-enlinea.com/en/drugs/zyban-generic</a:t>
            </a:r>
            <a:r>
              <a:rPr lang="en-GB" sz="1600" dirty="0"/>
              <a:t> </a:t>
            </a:r>
            <a:r>
              <a:rPr lang="en-GB" sz="1600" dirty="0" smtClean="0"/>
              <a:t>[Accessed 3 Feb. 2018].</a:t>
            </a:r>
          </a:p>
          <a:p>
            <a:pPr marL="0" indent="0">
              <a:buNone/>
            </a:pPr>
            <a:r>
              <a:rPr lang="en-GB" sz="1600" dirty="0" smtClean="0"/>
              <a:t>lloydspharmacy (2018). </a:t>
            </a:r>
            <a:r>
              <a:rPr lang="en-GB" sz="1600" i="1" dirty="0" smtClean="0"/>
              <a:t>Champix Tablets | </a:t>
            </a:r>
            <a:r>
              <a:rPr lang="en-GB" sz="1600" i="1" dirty="0" err="1" smtClean="0"/>
              <a:t>LloydsPharmacy</a:t>
            </a:r>
            <a:r>
              <a:rPr lang="en-GB" sz="1600" i="1" dirty="0" smtClean="0"/>
              <a:t> Online Doctor UK</a:t>
            </a:r>
            <a:r>
              <a:rPr lang="en-GB" sz="1600" dirty="0" smtClean="0"/>
              <a:t>. [online] Available at: https://onlinedoctor.lloydspharmacy.com/uk/stop-smoking/champix [Accessed 4 Feb. 2018].</a:t>
            </a:r>
          </a:p>
          <a:p>
            <a:pPr marL="0" indent="0">
              <a:buNone/>
            </a:pPr>
            <a:r>
              <a:rPr lang="en-GB" sz="1600" dirty="0" smtClean="0"/>
              <a:t>NHS (2018). </a:t>
            </a:r>
            <a:r>
              <a:rPr lang="en-GB" sz="1600" i="1" dirty="0" smtClean="0"/>
              <a:t>Stop smoking treatments</a:t>
            </a:r>
            <a:r>
              <a:rPr lang="en-GB" sz="1600" dirty="0" smtClean="0"/>
              <a:t>. [online] Available at: https://www.nhs.uk/conditions/stop-smoking-treatments/#bupropion-zyban [Accessed 3 Feb. 2018].</a:t>
            </a:r>
          </a:p>
          <a:p>
            <a:pPr marL="0" indent="0">
              <a:buNone/>
            </a:pPr>
            <a:r>
              <a:rPr lang="en-GB" sz="1600" dirty="0" smtClean="0"/>
              <a:t>NHS </a:t>
            </a:r>
            <a:r>
              <a:rPr lang="en-GB" sz="1600" dirty="0"/>
              <a:t>(2018). </a:t>
            </a:r>
            <a:r>
              <a:rPr lang="en-GB" sz="1600" i="1" dirty="0"/>
              <a:t>Stop smoking treatments</a:t>
            </a:r>
            <a:r>
              <a:rPr lang="en-GB" sz="1600" dirty="0"/>
              <a:t>. [online] Available at: https://www.nhs.uk/conditions/stop-smoking-treatments</a:t>
            </a:r>
            <a:r>
              <a:rPr lang="en-GB" sz="1600" dirty="0" smtClean="0"/>
              <a:t>/#nicotine-replacement-therapy-nrt </a:t>
            </a:r>
            <a:r>
              <a:rPr lang="en-GB" sz="1600" dirty="0"/>
              <a:t>[Accessed 4 Feb. 2018</a:t>
            </a:r>
            <a:r>
              <a:rPr lang="en-GB" sz="1600" dirty="0" smtClean="0"/>
              <a:t>].</a:t>
            </a:r>
          </a:p>
          <a:p>
            <a:pPr marL="0" indent="0">
              <a:buNone/>
            </a:pPr>
            <a:r>
              <a:rPr lang="en-GB" sz="1600" dirty="0" smtClean="0"/>
              <a:t>NHS (2018). </a:t>
            </a:r>
            <a:r>
              <a:rPr lang="en-GB" sz="1600" i="1" dirty="0" smtClean="0"/>
              <a:t>Stop smoking treatments</a:t>
            </a:r>
            <a:r>
              <a:rPr lang="en-GB" sz="1600" dirty="0" smtClean="0"/>
              <a:t>. [online] Available at: https://www.nhs.uk/conditions/stop-smoking-treatments/#varenicline-champix [Accessed 4 Feb. 2018].</a:t>
            </a:r>
          </a:p>
          <a:p>
            <a:pPr marL="0" indent="0">
              <a:buNone/>
            </a:pPr>
            <a:r>
              <a:rPr lang="en-GB" sz="1600" dirty="0" smtClean="0"/>
              <a:t>The Balance. (2018). </a:t>
            </a:r>
            <a:r>
              <a:rPr lang="en-GB" sz="1600" i="1" dirty="0" smtClean="0"/>
              <a:t>Find Coupons for Nicotine Patches and Other Aids to Quit Smoking</a:t>
            </a:r>
            <a:r>
              <a:rPr lang="en-GB" sz="1600" dirty="0" smtClean="0"/>
              <a:t>. [online] Available at: https://www.thebalance.com/nicotine-patch-coupons-940008 [Accessed 4 Feb. 2018].</a:t>
            </a:r>
          </a:p>
          <a:p>
            <a:pPr marL="0" indent="0">
              <a:buNone/>
            </a:pPr>
            <a:r>
              <a:rPr lang="en-GB" sz="1600" dirty="0" smtClean="0"/>
              <a:t>Tobacco-Free Life. (2018). </a:t>
            </a:r>
            <a:r>
              <a:rPr lang="en-GB" sz="1600" i="1" dirty="0" smtClean="0"/>
              <a:t>Nicotine Replacement Therapy — Quit Smoking with NRT</a:t>
            </a:r>
            <a:r>
              <a:rPr lang="en-GB" sz="1600" dirty="0" smtClean="0"/>
              <a:t>. [online] Available at: https://tobaccofreelife.org/quit-smoking/quit-smoking-methods/nicotine-replacement-therapy/ [Accessed 4 Feb. 2018].</a:t>
            </a:r>
          </a:p>
        </p:txBody>
      </p:sp>
    </p:spTree>
    <p:extLst>
      <p:ext uri="{BB962C8B-B14F-4D97-AF65-F5344CB8AC3E}">
        <p14:creationId xmlns:p14="http://schemas.microsoft.com/office/powerpoint/2010/main" val="1908729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403</TotalTime>
  <Words>547</Words>
  <Application>Microsoft Macintosh PowerPoint</Application>
  <PresentationFormat>Widescreen</PresentationFormat>
  <Paragraphs>88</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Calibri</vt:lpstr>
      <vt:lpstr>Calibri Light</vt:lpstr>
      <vt:lpstr>Courier New</vt:lpstr>
      <vt:lpstr>Arial</vt:lpstr>
      <vt:lpstr>Office Theme</vt:lpstr>
      <vt:lpstr>Alternative Cessation Methods to Electronic Cigarettes</vt:lpstr>
      <vt:lpstr>Table of Contents  </vt:lpstr>
      <vt:lpstr>Nicotine replacement therapy (NRT) </vt:lpstr>
      <vt:lpstr> Nicotine gum</vt:lpstr>
      <vt:lpstr>Nicotine patches</vt:lpstr>
      <vt:lpstr>Varenicline (Champix)</vt:lpstr>
      <vt:lpstr>Bupropion (Zyban)</vt:lpstr>
      <vt:lpstr>Overall Evaluation</vt:lpstr>
      <vt:lpstr>References:</vt:lpstr>
    </vt:vector>
  </TitlesOfParts>
  <Company>Queen Mary, University of London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Alternatives to smoking other than electronic cigarettes</dc:title>
  <dc:creator>Rawan S S M Alshahoomi</dc:creator>
  <cp:lastModifiedBy>Microsoft Office User</cp:lastModifiedBy>
  <cp:revision>29</cp:revision>
  <dcterms:created xsi:type="dcterms:W3CDTF">2018-02-04T13:45:12Z</dcterms:created>
  <dcterms:modified xsi:type="dcterms:W3CDTF">2018-02-09T16:53:23Z</dcterms:modified>
</cp:coreProperties>
</file>